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6" r:id="rId2"/>
    <p:sldId id="257" r:id="rId3"/>
    <p:sldId id="258" r:id="rId4"/>
    <p:sldId id="304" r:id="rId5"/>
    <p:sldId id="259" r:id="rId6"/>
    <p:sldId id="260" r:id="rId7"/>
    <p:sldId id="289" r:id="rId8"/>
    <p:sldId id="305" r:id="rId9"/>
    <p:sldId id="293" r:id="rId10"/>
    <p:sldId id="306" r:id="rId11"/>
    <p:sldId id="292" r:id="rId12"/>
    <p:sldId id="261" r:id="rId13"/>
    <p:sldId id="308" r:id="rId14"/>
    <p:sldId id="262" r:id="rId15"/>
    <p:sldId id="290" r:id="rId16"/>
    <p:sldId id="294" r:id="rId17"/>
    <p:sldId id="263" r:id="rId18"/>
    <p:sldId id="264" r:id="rId19"/>
    <p:sldId id="307" r:id="rId20"/>
    <p:sldId id="265" r:id="rId21"/>
    <p:sldId id="291" r:id="rId22"/>
    <p:sldId id="266" r:id="rId23"/>
    <p:sldId id="267" r:id="rId24"/>
    <p:sldId id="268" r:id="rId25"/>
    <p:sldId id="269" r:id="rId26"/>
    <p:sldId id="270" r:id="rId27"/>
    <p:sldId id="295" r:id="rId28"/>
    <p:sldId id="272" r:id="rId29"/>
    <p:sldId id="273" r:id="rId30"/>
    <p:sldId id="296" r:id="rId31"/>
    <p:sldId id="297" r:id="rId32"/>
    <p:sldId id="275" r:id="rId33"/>
    <p:sldId id="298" r:id="rId34"/>
    <p:sldId id="299" r:id="rId35"/>
    <p:sldId id="278" r:id="rId36"/>
    <p:sldId id="279" r:id="rId37"/>
    <p:sldId id="303" r:id="rId38"/>
    <p:sldId id="281" r:id="rId39"/>
    <p:sldId id="282" r:id="rId40"/>
    <p:sldId id="283" r:id="rId41"/>
    <p:sldId id="284" r:id="rId42"/>
    <p:sldId id="301" r:id="rId43"/>
    <p:sldId id="302" r:id="rId44"/>
    <p:sldId id="286" r:id="rId45"/>
    <p:sldId id="288" r:id="rId46"/>
  </p:sldIdLst>
  <p:sldSz cx="10083800" cy="7556500"/>
  <p:notesSz cx="10083800" cy="7556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08" autoAdjust="0"/>
    <p:restoredTop sz="94643"/>
  </p:normalViewPr>
  <p:slideViewPr>
    <p:cSldViewPr>
      <p:cViewPr varScale="1">
        <p:scale>
          <a:sx n="109" d="100"/>
          <a:sy n="109" d="100"/>
        </p:scale>
        <p:origin x="74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64672" y="1427340"/>
            <a:ext cx="7154456" cy="3474014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100794" tIns="50397" rIns="100794" bIns="50397" rtlCol="0">
            <a:normAutofit/>
          </a:bodyPr>
          <a:lstStyle/>
          <a:p>
            <a:pPr marL="0" indent="0" algn="l" defTabSz="1007943" rtl="0" eaLnBrk="1" latinLnBrk="0" hangingPunct="1">
              <a:spcBef>
                <a:spcPts val="2205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5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8888" y="1679222"/>
            <a:ext cx="7166024" cy="1900548"/>
          </a:xfrm>
        </p:spPr>
        <p:txBody>
          <a:bodyPr vert="horz" lIns="100794" tIns="50397" rIns="100794" bIns="50397" rtlCol="0" anchor="b" anchorCtr="0">
            <a:noAutofit/>
          </a:bodyPr>
          <a:lstStyle>
            <a:lvl1pPr marL="0" indent="0" algn="ctr" defTabSz="1007943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51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8889" y="3635023"/>
            <a:ext cx="7166025" cy="1010003"/>
          </a:xfrm>
        </p:spPr>
        <p:txBody>
          <a:bodyPr vert="horz" lIns="100794" tIns="50397" rIns="100794" bIns="50397" rtlCol="0">
            <a:normAutofit/>
          </a:bodyPr>
          <a:lstStyle>
            <a:lvl1pPr marL="0" indent="0" algn="ctr" defTabSz="1007943" rtl="0" eaLnBrk="1" latinLnBrk="0" hangingPunct="1">
              <a:spcBef>
                <a:spcPts val="331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20" y="674192"/>
            <a:ext cx="4498832" cy="1280407"/>
          </a:xfrm>
        </p:spPr>
        <p:txBody>
          <a:bodyPr anchor="b"/>
          <a:lstStyle>
            <a:lvl1pPr algn="ctr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220" y="1969953"/>
            <a:ext cx="4498832" cy="4099056"/>
          </a:xfrm>
        </p:spPr>
        <p:txBody>
          <a:bodyPr>
            <a:normAutofit/>
          </a:bodyPr>
          <a:lstStyle>
            <a:lvl1pPr marL="0" indent="0" algn="ctr">
              <a:spcBef>
                <a:spcPts val="661"/>
              </a:spcBef>
              <a:buNone/>
              <a:defRPr sz="2000"/>
            </a:lvl1pPr>
            <a:lvl2pPr marL="503972" indent="0">
              <a:buNone/>
              <a:defRPr sz="1300"/>
            </a:lvl2pPr>
            <a:lvl3pPr marL="1007943" indent="0">
              <a:buNone/>
              <a:defRPr sz="1100"/>
            </a:lvl3pPr>
            <a:lvl4pPr marL="1511915" indent="0">
              <a:buNone/>
              <a:defRPr sz="1000"/>
            </a:lvl4pPr>
            <a:lvl5pPr marL="2015886" indent="0">
              <a:buNone/>
              <a:defRPr sz="1000"/>
            </a:lvl5pPr>
            <a:lvl6pPr marL="2519858" indent="0">
              <a:buNone/>
              <a:defRPr sz="1000"/>
            </a:lvl6pPr>
            <a:lvl7pPr marL="3023829" indent="0">
              <a:buNone/>
              <a:defRPr sz="1000"/>
            </a:lvl7pPr>
            <a:lvl8pPr marL="3527801" indent="0">
              <a:buNone/>
              <a:defRPr sz="1000"/>
            </a:lvl8pPr>
            <a:lvl9pPr marL="4031772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613819" y="395997"/>
            <a:ext cx="4033520" cy="5859733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100794" tIns="50397" rIns="100794" bIns="50397" rtlCol="0">
            <a:normAutofit/>
          </a:bodyPr>
          <a:lstStyle>
            <a:lvl1pPr marL="0" indent="0" algn="l" defTabSz="1007943" rtl="0" eaLnBrk="1" latinLnBrk="0" hangingPunct="1">
              <a:spcBef>
                <a:spcPts val="2205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5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03972" indent="0">
              <a:buNone/>
              <a:defRPr sz="3100"/>
            </a:lvl2pPr>
            <a:lvl3pPr marL="1007943" indent="0">
              <a:buNone/>
              <a:defRPr sz="2600"/>
            </a:lvl3pPr>
            <a:lvl4pPr marL="1511915" indent="0">
              <a:buNone/>
              <a:defRPr sz="2200"/>
            </a:lvl4pPr>
            <a:lvl5pPr marL="2015886" indent="0">
              <a:buNone/>
              <a:defRPr sz="2200"/>
            </a:lvl5pPr>
            <a:lvl6pPr marL="2519858" indent="0">
              <a:buNone/>
              <a:defRPr sz="2200"/>
            </a:lvl6pPr>
            <a:lvl7pPr marL="3023829" indent="0">
              <a:buNone/>
              <a:defRPr sz="2200"/>
            </a:lvl7pPr>
            <a:lvl8pPr marL="3527801" indent="0">
              <a:buNone/>
              <a:defRPr sz="2200"/>
            </a:lvl8pPr>
            <a:lvl9pPr marL="4031772" indent="0">
              <a:buNone/>
              <a:defRPr sz="22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27243" y="405813"/>
            <a:ext cx="1680633" cy="614315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5727" y="405813"/>
            <a:ext cx="7377281" cy="614315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902" y="3694290"/>
            <a:ext cx="9281998" cy="1619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902" y="5256968"/>
            <a:ext cx="9281998" cy="1071739"/>
          </a:xfrm>
        </p:spPr>
        <p:txBody>
          <a:bodyPr>
            <a:normAutofit/>
          </a:bodyPr>
          <a:lstStyle>
            <a:lvl1pPr marL="0" indent="0" algn="ctr">
              <a:spcBef>
                <a:spcPts val="331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409109" y="400565"/>
            <a:ext cx="9265583" cy="312580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500"/>
            </a:lvl1pPr>
            <a:lvl2pPr marL="503972" indent="0">
              <a:buNone/>
              <a:defRPr sz="3100"/>
            </a:lvl2pPr>
            <a:lvl3pPr marL="1007943" indent="0">
              <a:buNone/>
              <a:defRPr sz="2600"/>
            </a:lvl3pPr>
            <a:lvl4pPr marL="1511915" indent="0">
              <a:buNone/>
              <a:defRPr sz="2200"/>
            </a:lvl4pPr>
            <a:lvl5pPr marL="2015886" indent="0">
              <a:buNone/>
              <a:defRPr sz="2200"/>
            </a:lvl5pPr>
            <a:lvl6pPr marL="2519858" indent="0">
              <a:buNone/>
              <a:defRPr sz="2200"/>
            </a:lvl6pPr>
            <a:lvl7pPr marL="3023829" indent="0">
              <a:buNone/>
              <a:defRPr sz="2200"/>
            </a:lvl7pPr>
            <a:lvl8pPr marL="3527801" indent="0">
              <a:buNone/>
              <a:defRPr sz="2200"/>
            </a:lvl8pPr>
            <a:lvl9pPr marL="4031772" indent="0">
              <a:buNone/>
              <a:defRPr sz="22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729" y="2647909"/>
            <a:ext cx="8884599" cy="1500805"/>
          </a:xfrm>
        </p:spPr>
        <p:txBody>
          <a:bodyPr anchor="b" anchorCtr="0"/>
          <a:lstStyle>
            <a:lvl1pPr algn="ctr">
              <a:defRPr sz="51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729" y="4116524"/>
            <a:ext cx="8884599" cy="1652984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31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728" y="118533"/>
            <a:ext cx="8868843" cy="14731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5728" y="1763185"/>
            <a:ext cx="4235196" cy="4785783"/>
          </a:xfrm>
        </p:spPr>
        <p:txBody>
          <a:bodyPr>
            <a:normAutofit/>
          </a:bodyPr>
          <a:lstStyle>
            <a:lvl1pPr>
              <a:spcBef>
                <a:spcPts val="1764"/>
              </a:spcBef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39376" y="1763185"/>
            <a:ext cx="4235196" cy="4785783"/>
          </a:xfrm>
        </p:spPr>
        <p:txBody>
          <a:bodyPr>
            <a:normAutofit/>
          </a:bodyPr>
          <a:lstStyle>
            <a:lvl1pPr>
              <a:spcBef>
                <a:spcPts val="1764"/>
              </a:spcBef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727" y="118533"/>
            <a:ext cx="8868843" cy="147312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727" y="1601238"/>
            <a:ext cx="4235196" cy="827366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03972" indent="0">
              <a:buNone/>
              <a:defRPr sz="2200" b="1"/>
            </a:lvl2pPr>
            <a:lvl3pPr marL="1007943" indent="0">
              <a:buNone/>
              <a:defRPr sz="2000" b="1"/>
            </a:lvl3pPr>
            <a:lvl4pPr marL="1511915" indent="0">
              <a:buNone/>
              <a:defRPr sz="1800" b="1"/>
            </a:lvl4pPr>
            <a:lvl5pPr marL="2015886" indent="0">
              <a:buNone/>
              <a:defRPr sz="1800" b="1"/>
            </a:lvl5pPr>
            <a:lvl6pPr marL="2519858" indent="0">
              <a:buNone/>
              <a:defRPr sz="1800" b="1"/>
            </a:lvl6pPr>
            <a:lvl7pPr marL="3023829" indent="0">
              <a:buNone/>
              <a:defRPr sz="1800" b="1"/>
            </a:lvl7pPr>
            <a:lvl8pPr marL="3527801" indent="0">
              <a:buNone/>
              <a:defRPr sz="1800" b="1"/>
            </a:lvl8pPr>
            <a:lvl9pPr marL="4031772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5727" y="2586504"/>
            <a:ext cx="4235196" cy="3962463"/>
          </a:xfrm>
        </p:spPr>
        <p:txBody>
          <a:bodyPr>
            <a:normAutofit/>
          </a:bodyPr>
          <a:lstStyle>
            <a:lvl1pPr>
              <a:spcBef>
                <a:spcPts val="1764"/>
              </a:spcBef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39374" y="1601238"/>
            <a:ext cx="4235196" cy="827366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03972" indent="0">
              <a:buNone/>
              <a:defRPr sz="2200" b="1"/>
            </a:lvl2pPr>
            <a:lvl3pPr marL="1007943" indent="0">
              <a:buNone/>
              <a:defRPr sz="2000" b="1"/>
            </a:lvl3pPr>
            <a:lvl4pPr marL="1511915" indent="0">
              <a:buNone/>
              <a:defRPr sz="1800" b="1"/>
            </a:lvl4pPr>
            <a:lvl5pPr marL="2015886" indent="0">
              <a:buNone/>
              <a:defRPr sz="1800" b="1"/>
            </a:lvl5pPr>
            <a:lvl6pPr marL="2519858" indent="0">
              <a:buNone/>
              <a:defRPr sz="1800" b="1"/>
            </a:lvl6pPr>
            <a:lvl7pPr marL="3023829" indent="0">
              <a:buNone/>
              <a:defRPr sz="1800" b="1"/>
            </a:lvl7pPr>
            <a:lvl8pPr marL="3527801" indent="0">
              <a:buNone/>
              <a:defRPr sz="1800" b="1"/>
            </a:lvl8pPr>
            <a:lvl9pPr marL="4031772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39374" y="2586504"/>
            <a:ext cx="4235196" cy="3962463"/>
          </a:xfrm>
        </p:spPr>
        <p:txBody>
          <a:bodyPr>
            <a:normAutofit/>
          </a:bodyPr>
          <a:lstStyle>
            <a:lvl1pPr>
              <a:spcBef>
                <a:spcPts val="1764"/>
              </a:spcBef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21" y="674192"/>
            <a:ext cx="4235196" cy="1280407"/>
          </a:xfrm>
        </p:spPr>
        <p:txBody>
          <a:bodyPr anchor="b"/>
          <a:lstStyle>
            <a:lvl1pPr algn="ctr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281" y="405812"/>
            <a:ext cx="4235196" cy="6143155"/>
          </a:xfrm>
        </p:spPr>
        <p:txBody>
          <a:bodyPr>
            <a:normAutofit/>
          </a:bodyPr>
          <a:lstStyle>
            <a:lvl1pPr>
              <a:spcBef>
                <a:spcPts val="2205"/>
              </a:spcBef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221" y="1969953"/>
            <a:ext cx="4235196" cy="4099056"/>
          </a:xfrm>
        </p:spPr>
        <p:txBody>
          <a:bodyPr>
            <a:normAutofit/>
          </a:bodyPr>
          <a:lstStyle>
            <a:lvl1pPr marL="0" indent="0" algn="ctr">
              <a:spcBef>
                <a:spcPts val="661"/>
              </a:spcBef>
              <a:buNone/>
              <a:defRPr sz="2000"/>
            </a:lvl1pPr>
            <a:lvl2pPr marL="503972" indent="0">
              <a:buNone/>
              <a:defRPr sz="1300"/>
            </a:lvl2pPr>
            <a:lvl3pPr marL="1007943" indent="0">
              <a:buNone/>
              <a:defRPr sz="1100"/>
            </a:lvl3pPr>
            <a:lvl4pPr marL="1511915" indent="0">
              <a:buNone/>
              <a:defRPr sz="1000"/>
            </a:lvl4pPr>
            <a:lvl5pPr marL="2015886" indent="0">
              <a:buNone/>
              <a:defRPr sz="1000"/>
            </a:lvl5pPr>
            <a:lvl6pPr marL="2519858" indent="0">
              <a:buNone/>
              <a:defRPr sz="1000"/>
            </a:lvl6pPr>
            <a:lvl7pPr marL="3023829" indent="0">
              <a:buNone/>
              <a:defRPr sz="1000"/>
            </a:lvl7pPr>
            <a:lvl8pPr marL="3527801" indent="0">
              <a:buNone/>
              <a:defRPr sz="1000"/>
            </a:lvl8pPr>
            <a:lvl9pPr marL="4031772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5728" y="118533"/>
            <a:ext cx="8868843" cy="1473127"/>
          </a:xfrm>
          <a:prstGeom prst="rect">
            <a:avLst/>
          </a:prstGeom>
        </p:spPr>
        <p:txBody>
          <a:bodyPr vert="horz" lIns="100794" tIns="50397" rIns="100794" bIns="50397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728" y="1763185"/>
            <a:ext cx="8868843" cy="4785783"/>
          </a:xfrm>
          <a:prstGeom prst="rect">
            <a:avLst/>
          </a:prstGeom>
        </p:spPr>
        <p:txBody>
          <a:bodyPr vert="horz" lIns="100794" tIns="50397" rIns="100794" bIns="5039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08457" y="6914857"/>
            <a:ext cx="2352887" cy="402314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1300">
                <a:solidFill>
                  <a:schemeClr val="bg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1639" y="6914857"/>
            <a:ext cx="5338482" cy="402314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l">
              <a:defRPr sz="13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9635" y="6914857"/>
            <a:ext cx="1092412" cy="402314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1007943" rtl="0" eaLnBrk="1" latinLnBrk="0" hangingPunct="1">
        <a:spcBef>
          <a:spcPct val="0"/>
        </a:spcBef>
        <a:buNone/>
        <a:defRPr sz="51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84978" indent="-384978" algn="l" defTabSz="1007943" rtl="0" eaLnBrk="1" latinLnBrk="0" hangingPunct="1">
        <a:spcBef>
          <a:spcPts val="2205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55957" indent="-370979" algn="l" defTabSz="1007943" rtl="0" eaLnBrk="1" latinLnBrk="0" hangingPunct="1">
        <a:spcBef>
          <a:spcPts val="661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67440" indent="-311482" algn="l" defTabSz="1007943" rtl="0" eaLnBrk="1" latinLnBrk="0" hangingPunct="1">
        <a:spcBef>
          <a:spcPts val="661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92921" indent="-325482" algn="l" defTabSz="1007943" rtl="0" eaLnBrk="1" latinLnBrk="0" hangingPunct="1">
        <a:spcBef>
          <a:spcPts val="661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04404" indent="-311482" algn="l" defTabSz="1007943" rtl="0" eaLnBrk="1" latinLnBrk="0" hangingPunct="1">
        <a:spcBef>
          <a:spcPts val="661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15886" indent="-311482" algn="l" defTabSz="1007943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34368" indent="-311482" algn="l" defTabSz="1007943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644101" indent="-311482" algn="l" defTabSz="1007943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964333" indent="-311482" algn="l" defTabSz="1007943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20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trends/explore?q=%22ruby%20on%20rails%22,/m/0bbxf89,/m/06y_qx&amp;hl=en-US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truts.apache.org/" TargetMode="External"/><Relationship Id="rId2" Type="http://schemas.openxmlformats.org/officeDocument/2006/relationships/hyperlink" Target="http://struts.apache.org/primer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odel%E2%80%93view%E2%80%93controller" TargetMode="External"/><Relationship Id="rId3" Type="http://schemas.openxmlformats.org/officeDocument/2006/relationships/hyperlink" Target="https://en.wikipedia.org/wiki/Web_application_framework" TargetMode="External"/><Relationship Id="rId7" Type="http://schemas.openxmlformats.org/officeDocument/2006/relationships/hyperlink" Target="https://en.wikipedia.org/wiki/Application_programming_interface" TargetMode="External"/><Relationship Id="rId2" Type="http://schemas.openxmlformats.org/officeDocument/2006/relationships/hyperlink" Target="https://en.wikipedia.org/wiki/Open-source_softw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Java_Servlet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en.wikipedia.org/wiki/Web_application" TargetMode="External"/><Relationship Id="rId10" Type="http://schemas.openxmlformats.org/officeDocument/2006/relationships/hyperlink" Target="https://en.wikipedia.org/wiki/Apache_Struts" TargetMode="External"/><Relationship Id="rId4" Type="http://schemas.openxmlformats.org/officeDocument/2006/relationships/hyperlink" Target="https://en.wikipedia.org/wiki/Java_EE" TargetMode="External"/><Relationship Id="rId9" Type="http://schemas.openxmlformats.org/officeDocument/2006/relationships/hyperlink" Target="https://en.wikipedia.org/wiki/WebWork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struts.apache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en.wikipedia.org/wiki/Application_framework" TargetMode="External"/><Relationship Id="rId7" Type="http://schemas.openxmlformats.org/officeDocument/2006/relationships/hyperlink" Target="https://en.wikipedia.org/wiki/Java_EE" TargetMode="External"/><Relationship Id="rId2" Type="http://schemas.openxmlformats.org/officeDocument/2006/relationships/hyperlink" Target="http://spring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Java_platform" TargetMode="External"/><Relationship Id="rId5" Type="http://schemas.openxmlformats.org/officeDocument/2006/relationships/hyperlink" Target="https://en.wikipedia.org/wiki/Servlet_container" TargetMode="External"/><Relationship Id="rId4" Type="http://schemas.openxmlformats.org/officeDocument/2006/relationships/hyperlink" Target="https://en.wikipedia.org/wiki/Inversion_of_contro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spring.io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icrosoft" TargetMode="External"/><Relationship Id="rId3" Type="http://schemas.openxmlformats.org/officeDocument/2006/relationships/hyperlink" Target="https://en.wikipedia.org/wiki/ASP.NET#cite_note-2" TargetMode="External"/><Relationship Id="rId7" Type="http://schemas.openxmlformats.org/officeDocument/2006/relationships/hyperlink" Target="https://en.wikipedia.org/wiki/Dynamic_web_page" TargetMode="External"/><Relationship Id="rId12" Type="http://schemas.openxmlformats.org/officeDocument/2006/relationships/hyperlink" Target="https://en.wikipedia.org/wiki/Web_service" TargetMode="External"/><Relationship Id="rId2" Type="http://schemas.openxmlformats.org/officeDocument/2006/relationships/hyperlink" Target="https://en.wikipedia.org/wiki/Open-source_softw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Web_development" TargetMode="External"/><Relationship Id="rId11" Type="http://schemas.openxmlformats.org/officeDocument/2006/relationships/hyperlink" Target="https://en.wikipedia.org/wiki/Web_application" TargetMode="External"/><Relationship Id="rId5" Type="http://schemas.openxmlformats.org/officeDocument/2006/relationships/hyperlink" Target="https://en.wikipedia.org/wiki/Web_application_framework" TargetMode="External"/><Relationship Id="rId10" Type="http://schemas.openxmlformats.org/officeDocument/2006/relationships/hyperlink" Target="https://en.wikipedia.org/wiki/Web_site" TargetMode="External"/><Relationship Id="rId4" Type="http://schemas.openxmlformats.org/officeDocument/2006/relationships/hyperlink" Target="https://en.wikipedia.org/wiki/Server-side_scripting" TargetMode="External"/><Relationship Id="rId9" Type="http://schemas.openxmlformats.org/officeDocument/2006/relationships/hyperlink" Target="https://en.wikipedia.org/wiki/Programmer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trends/explore?date=today%2012-m&amp;q=%22ruby%20on%20rails%22,/m/0bbxf89,/m/06y_qx,/m/07sbkfb,/m/02_qnn&amp;hl=en-US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dpress.org" TargetMode="External"/><Relationship Id="rId2" Type="http://schemas.openxmlformats.org/officeDocument/2006/relationships/hyperlink" Target="http://www.wordpress.com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Knowledge_management" TargetMode="External"/><Relationship Id="rId3" Type="http://schemas.openxmlformats.org/officeDocument/2006/relationships/hyperlink" Target="https://en.wikipedia.org/wiki/World_Wide_Web" TargetMode="External"/><Relationship Id="rId7" Type="http://schemas.openxmlformats.org/officeDocument/2006/relationships/hyperlink" Target="https://en.wikipedia.org/wiki/Drupal#cite_note-10" TargetMode="External"/><Relationship Id="rId2" Type="http://schemas.openxmlformats.org/officeDocument/2006/relationships/hyperlink" Target="https://en.wikipedia.org/wiki/Front_and_back_end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log" TargetMode="External"/><Relationship Id="rId5" Type="http://schemas.openxmlformats.org/officeDocument/2006/relationships/hyperlink" Target="https://en.wikipedia.org/wiki/Drupal#cite_note-9" TargetMode="External"/><Relationship Id="rId4" Type="http://schemas.openxmlformats.org/officeDocument/2006/relationships/hyperlink" Target="https://en.wikipedia.org/wiki/Drupal#cite_note-8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builtwith.com/framework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rubyonrails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rubyonrails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en.wikipedia.org/wiki/Open-source_software" TargetMode="External"/><Relationship Id="rId7" Type="http://schemas.openxmlformats.org/officeDocument/2006/relationships/hyperlink" Target="https://en.wikipedia.org/wiki/Client-side_scripting" TargetMode="External"/><Relationship Id="rId2" Type="http://schemas.openxmlformats.org/officeDocument/2006/relationships/hyperlink" Target="http://nodej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Runtime_system" TargetMode="External"/><Relationship Id="rId5" Type="http://schemas.openxmlformats.org/officeDocument/2006/relationships/hyperlink" Target="https://en.wikipedia.org/wiki/JavaScript" TargetMode="External"/><Relationship Id="rId4" Type="http://schemas.openxmlformats.org/officeDocument/2006/relationships/hyperlink" Target="https://en.wikipedia.org/wiki/Cross-platfor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www.google.com/trends/explore?q=%22ruby%20on%20rails%22,/m/0bbxf89&amp;hl=en-U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usability" TargetMode="External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on%27t_repeat_yoursel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spc="-85" dirty="0">
                <a:latin typeface="Arial"/>
                <a:cs typeface="Arial"/>
              </a:rPr>
              <a:t>W</a:t>
            </a:r>
            <a:r>
              <a:rPr lang="en-US" sz="5400" dirty="0">
                <a:latin typeface="Arial"/>
                <a:cs typeface="Arial"/>
              </a:rPr>
              <a:t>eb</a:t>
            </a:r>
            <a:r>
              <a:rPr lang="en-US" sz="5400" spc="-85" dirty="0">
                <a:latin typeface="Arial"/>
                <a:cs typeface="Arial"/>
              </a:rPr>
              <a:t> </a:t>
            </a:r>
            <a:r>
              <a:rPr lang="en-US" sz="5400" spc="-500" dirty="0">
                <a:latin typeface="Arial"/>
                <a:cs typeface="Arial"/>
              </a:rPr>
              <a:t>T</a:t>
            </a:r>
            <a:r>
              <a:rPr lang="en-US" sz="5400" dirty="0">
                <a:latin typeface="Arial"/>
                <a:cs typeface="Arial"/>
              </a:rPr>
              <a:t>echn</a:t>
            </a:r>
            <a:r>
              <a:rPr lang="en-US" sz="5400" spc="-10" dirty="0">
                <a:latin typeface="Arial"/>
                <a:cs typeface="Arial"/>
              </a:rPr>
              <a:t>o</a:t>
            </a:r>
            <a:r>
              <a:rPr lang="en-US" sz="5400" spc="5" dirty="0">
                <a:latin typeface="Arial"/>
                <a:cs typeface="Arial"/>
              </a:rPr>
              <a:t>l</a:t>
            </a:r>
            <a:r>
              <a:rPr lang="en-US" sz="5400" spc="-5" dirty="0">
                <a:latin typeface="Arial"/>
                <a:cs typeface="Arial"/>
              </a:rPr>
              <a:t>o</a:t>
            </a:r>
            <a:r>
              <a:rPr lang="en-US" sz="5400" dirty="0">
                <a:latin typeface="Arial"/>
                <a:cs typeface="Arial"/>
              </a:rPr>
              <a:t>g</a:t>
            </a:r>
            <a:r>
              <a:rPr lang="en-US" sz="5400" spc="5" dirty="0">
                <a:latin typeface="Arial"/>
                <a:cs typeface="Arial"/>
              </a:rPr>
              <a:t>i</a:t>
            </a:r>
            <a:r>
              <a:rPr lang="en-US" sz="5400" dirty="0">
                <a:latin typeface="Arial"/>
                <a:cs typeface="Arial"/>
              </a:rPr>
              <a:t>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24" y="166206"/>
            <a:ext cx="8644048" cy="6351588"/>
          </a:xfrm>
        </p:spPr>
      </p:pic>
      <p:sp>
        <p:nvSpPr>
          <p:cNvPr id="4" name="Rectangle 3"/>
          <p:cNvSpPr/>
          <p:nvPr/>
        </p:nvSpPr>
        <p:spPr>
          <a:xfrm>
            <a:off x="605727" y="6641394"/>
            <a:ext cx="88688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https://www.google.com/trends/explore?q=%22ruby%20on%20rails%22,%2Fm%2F0bbxf89,%2Fm%2F06y_qx&amp;hl=en-US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Backend language – when it comes to the web</a:t>
            </a:r>
          </a:p>
          <a:p>
            <a:pPr lvl="1"/>
            <a:r>
              <a:rPr lang="en-US" dirty="0"/>
              <a:t>(if we do not consider applets &amp; </a:t>
            </a:r>
            <a:r>
              <a:rPr lang="en-US" dirty="0" err="1"/>
              <a:t>jvm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jsp</a:t>
            </a:r>
            <a:r>
              <a:rPr lang="en-US" dirty="0"/>
              <a:t> are server side even though they are Views</a:t>
            </a:r>
          </a:p>
          <a:p>
            <a:r>
              <a:rPr lang="en-US" dirty="0"/>
              <a:t>Designed to be portable</a:t>
            </a:r>
          </a:p>
          <a:p>
            <a:r>
              <a:rPr lang="en-US" dirty="0"/>
              <a:t>Designed to be Object oriented</a:t>
            </a:r>
          </a:p>
          <a:p>
            <a:r>
              <a:rPr lang="en-US" dirty="0"/>
              <a:t>VERY popular – been around since ~1991</a:t>
            </a:r>
          </a:p>
        </p:txBody>
      </p:sp>
    </p:spTree>
    <p:extLst>
      <p:ext uri="{BB962C8B-B14F-4D97-AF65-F5344CB8AC3E}">
        <p14:creationId xmlns:p14="http://schemas.microsoft.com/office/powerpoint/2010/main" val="1240475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pc="-10" dirty="0">
                <a:latin typeface="Arial"/>
                <a:cs typeface="Arial"/>
              </a:rPr>
              <a:t>Apache project</a:t>
            </a:r>
          </a:p>
          <a:p>
            <a:r>
              <a:rPr lang="en-US" sz="2000" spc="-10" dirty="0">
                <a:latin typeface="Arial"/>
                <a:cs typeface="Arial"/>
              </a:rPr>
              <a:t>M</a:t>
            </a:r>
            <a:r>
              <a:rPr lang="en-US" sz="2000" dirty="0">
                <a:latin typeface="Arial"/>
                <a:cs typeface="Arial"/>
              </a:rPr>
              <a:t>VC</a:t>
            </a:r>
            <a:r>
              <a:rPr lang="en-US" sz="2000" spc="5" dirty="0">
                <a:latin typeface="Arial"/>
                <a:cs typeface="Arial"/>
              </a:rPr>
              <a:t> </a:t>
            </a:r>
            <a:r>
              <a:rPr lang="en-US" sz="2000" spc="-10" dirty="0">
                <a:latin typeface="Arial"/>
                <a:cs typeface="Arial"/>
              </a:rPr>
              <a:t>f</a:t>
            </a:r>
            <a:r>
              <a:rPr lang="en-US" sz="2000" dirty="0">
                <a:latin typeface="Arial"/>
                <a:cs typeface="Arial"/>
              </a:rPr>
              <a:t>ra</a:t>
            </a:r>
            <a:r>
              <a:rPr lang="en-US" sz="2000" spc="-10" dirty="0">
                <a:latin typeface="Arial"/>
                <a:cs typeface="Arial"/>
              </a:rPr>
              <a:t>m</a:t>
            </a:r>
            <a:r>
              <a:rPr lang="en-US" sz="2000" dirty="0">
                <a:latin typeface="Arial"/>
                <a:cs typeface="Arial"/>
              </a:rPr>
              <a:t>ework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for</a:t>
            </a:r>
            <a:r>
              <a:rPr lang="en-US" sz="2000" spc="-10" dirty="0">
                <a:latin typeface="Arial"/>
                <a:cs typeface="Arial"/>
              </a:rPr>
              <a:t> </a:t>
            </a:r>
            <a:r>
              <a:rPr lang="en-US" sz="2000" spc="5" dirty="0">
                <a:latin typeface="Arial"/>
                <a:cs typeface="Arial"/>
              </a:rPr>
              <a:t>J</a:t>
            </a:r>
            <a:r>
              <a:rPr lang="en-US" sz="2000" dirty="0">
                <a:latin typeface="Arial"/>
                <a:cs typeface="Arial"/>
              </a:rPr>
              <a:t>ava</a:t>
            </a:r>
            <a:endParaRPr lang="en-US" sz="1050" dirty="0"/>
          </a:p>
          <a:p>
            <a:pPr marR="366395">
              <a:lnSpc>
                <a:spcPts val="3590"/>
              </a:lnSpc>
            </a:pPr>
            <a:r>
              <a:rPr lang="en-US" sz="2000" dirty="0">
                <a:latin typeface="Arial"/>
                <a:cs typeface="Arial"/>
              </a:rPr>
              <a:t>Exte</a:t>
            </a:r>
            <a:r>
              <a:rPr lang="en-US" sz="2000" spc="-15" dirty="0">
                <a:latin typeface="Arial"/>
                <a:cs typeface="Arial"/>
              </a:rPr>
              <a:t>n</a:t>
            </a:r>
            <a:r>
              <a:rPr lang="en-US" sz="2000" dirty="0">
                <a:latin typeface="Arial"/>
                <a:cs typeface="Arial"/>
              </a:rPr>
              <a:t>ds</a:t>
            </a:r>
            <a:r>
              <a:rPr lang="en-US" sz="2000" spc="5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Ja</a:t>
            </a:r>
            <a:r>
              <a:rPr lang="en-US" sz="2000" spc="5" dirty="0">
                <a:latin typeface="Arial"/>
                <a:cs typeface="Arial"/>
              </a:rPr>
              <a:t>v</a:t>
            </a:r>
            <a:r>
              <a:rPr lang="en-US" sz="2000" dirty="0">
                <a:latin typeface="Arial"/>
                <a:cs typeface="Arial"/>
              </a:rPr>
              <a:t>a</a:t>
            </a:r>
            <a:r>
              <a:rPr lang="en-US" sz="2000" spc="-10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S</a:t>
            </a:r>
            <a:r>
              <a:rPr lang="en-US" sz="2000" spc="-10" dirty="0">
                <a:latin typeface="Arial"/>
                <a:cs typeface="Arial"/>
              </a:rPr>
              <a:t>e</a:t>
            </a:r>
            <a:r>
              <a:rPr lang="en-US" sz="2000" dirty="0">
                <a:latin typeface="Arial"/>
                <a:cs typeface="Arial"/>
              </a:rPr>
              <a:t>r</a:t>
            </a:r>
            <a:r>
              <a:rPr lang="en-US" sz="2000" spc="5" dirty="0">
                <a:latin typeface="Arial"/>
                <a:cs typeface="Arial"/>
              </a:rPr>
              <a:t>v</a:t>
            </a:r>
            <a:r>
              <a:rPr lang="en-US" sz="2000" dirty="0">
                <a:latin typeface="Arial"/>
                <a:cs typeface="Arial"/>
              </a:rPr>
              <a:t>er</a:t>
            </a:r>
            <a:r>
              <a:rPr lang="en-US" sz="2000" spc="-10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P</a:t>
            </a:r>
            <a:r>
              <a:rPr lang="en-US" sz="2000" spc="-10" dirty="0">
                <a:latin typeface="Arial"/>
                <a:cs typeface="Arial"/>
              </a:rPr>
              <a:t>a</a:t>
            </a:r>
            <a:r>
              <a:rPr lang="en-US" sz="2000" dirty="0">
                <a:latin typeface="Arial"/>
                <a:cs typeface="Arial"/>
              </a:rPr>
              <a:t>ges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(</a:t>
            </a:r>
            <a:r>
              <a:rPr lang="en-US" sz="2000" spc="5" dirty="0">
                <a:latin typeface="Arial"/>
                <a:cs typeface="Arial"/>
              </a:rPr>
              <a:t>J</a:t>
            </a:r>
            <a:r>
              <a:rPr lang="en-US" sz="2000" dirty="0">
                <a:latin typeface="Arial"/>
                <a:cs typeface="Arial"/>
              </a:rPr>
              <a:t>SP) </a:t>
            </a:r>
            <a:r>
              <a:rPr lang="en-US" sz="2000" spc="-10" dirty="0">
                <a:latin typeface="Arial"/>
                <a:cs typeface="Arial"/>
              </a:rPr>
              <a:t>t</a:t>
            </a:r>
            <a:r>
              <a:rPr lang="en-US" sz="2000" dirty="0">
                <a:latin typeface="Arial"/>
                <a:cs typeface="Arial"/>
              </a:rPr>
              <a:t>o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spc="-10" dirty="0">
                <a:latin typeface="Arial"/>
                <a:cs typeface="Arial"/>
              </a:rPr>
              <a:t>p</a:t>
            </a:r>
            <a:r>
              <a:rPr lang="en-US" sz="2000" dirty="0">
                <a:latin typeface="Arial"/>
                <a:cs typeface="Arial"/>
              </a:rPr>
              <a:t>ro</a:t>
            </a:r>
            <a:r>
              <a:rPr lang="en-US" sz="2000" spc="5" dirty="0">
                <a:latin typeface="Arial"/>
                <a:cs typeface="Arial"/>
              </a:rPr>
              <a:t>v</a:t>
            </a:r>
            <a:r>
              <a:rPr lang="en-US" sz="2000" spc="-15" dirty="0">
                <a:latin typeface="Arial"/>
                <a:cs typeface="Arial"/>
              </a:rPr>
              <a:t>i</a:t>
            </a:r>
            <a:r>
              <a:rPr lang="en-US" sz="2000" dirty="0">
                <a:latin typeface="Arial"/>
                <a:cs typeface="Arial"/>
              </a:rPr>
              <a:t>de </a:t>
            </a:r>
            <a:r>
              <a:rPr lang="en-US" sz="2000" spc="5" dirty="0">
                <a:latin typeface="Arial"/>
                <a:cs typeface="Arial"/>
              </a:rPr>
              <a:t>v</a:t>
            </a:r>
            <a:r>
              <a:rPr lang="en-US" sz="2000" dirty="0">
                <a:latin typeface="Arial"/>
                <a:cs typeface="Arial"/>
              </a:rPr>
              <a:t>i</a:t>
            </a:r>
            <a:r>
              <a:rPr lang="en-US" sz="2000" spc="-15" dirty="0">
                <a:latin typeface="Arial"/>
                <a:cs typeface="Arial"/>
              </a:rPr>
              <a:t>e</a:t>
            </a:r>
            <a:r>
              <a:rPr lang="en-US" sz="2000" spc="5" dirty="0">
                <a:latin typeface="Arial"/>
                <a:cs typeface="Arial"/>
              </a:rPr>
              <a:t>w</a:t>
            </a:r>
            <a:r>
              <a:rPr lang="en-US" sz="2000" dirty="0">
                <a:latin typeface="Arial"/>
                <a:cs typeface="Arial"/>
              </a:rPr>
              <a:t>s</a:t>
            </a:r>
          </a:p>
          <a:p>
            <a:pPr marR="12700">
              <a:lnSpc>
                <a:spcPts val="5010"/>
              </a:lnSpc>
              <a:spcBef>
                <a:spcPts val="275"/>
              </a:spcBef>
            </a:pPr>
            <a:r>
              <a:rPr lang="en-US" sz="2000" dirty="0">
                <a:latin typeface="Arial"/>
                <a:cs typeface="Arial"/>
              </a:rPr>
              <a:t>P</a:t>
            </a:r>
            <a:r>
              <a:rPr lang="en-US" sz="2000" spc="-10" dirty="0">
                <a:latin typeface="Arial"/>
                <a:cs typeface="Arial"/>
              </a:rPr>
              <a:t>r</a:t>
            </a:r>
            <a:r>
              <a:rPr lang="en-US" sz="2000" dirty="0">
                <a:latin typeface="Arial"/>
                <a:cs typeface="Arial"/>
              </a:rPr>
              <a:t>o</a:t>
            </a:r>
            <a:r>
              <a:rPr lang="en-US" sz="2000" spc="5" dirty="0">
                <a:latin typeface="Arial"/>
                <a:cs typeface="Arial"/>
              </a:rPr>
              <a:t>v</a:t>
            </a:r>
            <a:r>
              <a:rPr lang="en-US" sz="2000" dirty="0">
                <a:latin typeface="Arial"/>
                <a:cs typeface="Arial"/>
              </a:rPr>
              <a:t>i</a:t>
            </a:r>
            <a:r>
              <a:rPr lang="en-US" sz="2000" spc="-15" dirty="0">
                <a:latin typeface="Arial"/>
                <a:cs typeface="Arial"/>
              </a:rPr>
              <a:t>d</a:t>
            </a:r>
            <a:r>
              <a:rPr lang="en-US" sz="2000" dirty="0">
                <a:latin typeface="Arial"/>
                <a:cs typeface="Arial"/>
              </a:rPr>
              <a:t>es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m</a:t>
            </a:r>
            <a:r>
              <a:rPr lang="en-US" sz="2000" spc="-15" dirty="0">
                <a:latin typeface="Arial"/>
                <a:cs typeface="Arial"/>
              </a:rPr>
              <a:t>e</a:t>
            </a:r>
            <a:r>
              <a:rPr lang="en-US" sz="2000" dirty="0">
                <a:latin typeface="Arial"/>
                <a:cs typeface="Arial"/>
              </a:rPr>
              <a:t>ans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of</a:t>
            </a:r>
            <a:r>
              <a:rPr lang="en-US" sz="2000" spc="-10" dirty="0">
                <a:latin typeface="Arial"/>
                <a:cs typeface="Arial"/>
              </a:rPr>
              <a:t> </a:t>
            </a:r>
            <a:r>
              <a:rPr lang="en-US" sz="2000" spc="5" dirty="0">
                <a:latin typeface="Arial"/>
                <a:cs typeface="Arial"/>
              </a:rPr>
              <a:t>c</a:t>
            </a:r>
            <a:r>
              <a:rPr lang="en-US" sz="2000" dirty="0">
                <a:latin typeface="Arial"/>
                <a:cs typeface="Arial"/>
              </a:rPr>
              <a:t>o</a:t>
            </a:r>
            <a:r>
              <a:rPr lang="en-US" sz="2000" spc="-15" dirty="0">
                <a:latin typeface="Arial"/>
                <a:cs typeface="Arial"/>
              </a:rPr>
              <a:t>n</a:t>
            </a:r>
            <a:r>
              <a:rPr lang="en-US" sz="2000" dirty="0">
                <a:latin typeface="Arial"/>
                <a:cs typeface="Arial"/>
              </a:rPr>
              <a:t>tro</a:t>
            </a:r>
            <a:r>
              <a:rPr lang="en-US" sz="2000" spc="-15" dirty="0">
                <a:latin typeface="Arial"/>
                <a:cs typeface="Arial"/>
              </a:rPr>
              <a:t>l</a:t>
            </a:r>
            <a:r>
              <a:rPr lang="en-US" sz="2000" dirty="0">
                <a:latin typeface="Arial"/>
                <a:cs typeface="Arial"/>
              </a:rPr>
              <a:t>ling</a:t>
            </a:r>
            <a:r>
              <a:rPr lang="en-US" sz="2000" spc="-15" dirty="0">
                <a:latin typeface="Arial"/>
                <a:cs typeface="Arial"/>
              </a:rPr>
              <a:t> </a:t>
            </a:r>
            <a:r>
              <a:rPr lang="en-US" sz="2000" spc="5" dirty="0" err="1">
                <a:latin typeface="Arial"/>
                <a:cs typeface="Arial"/>
              </a:rPr>
              <a:t>c</a:t>
            </a:r>
            <a:r>
              <a:rPr lang="en-US" sz="2000" spc="-10" dirty="0" err="1">
                <a:latin typeface="Arial"/>
                <a:cs typeface="Arial"/>
              </a:rPr>
              <a:t>o</a:t>
            </a:r>
            <a:r>
              <a:rPr lang="en-US" sz="2000" dirty="0" err="1">
                <a:latin typeface="Arial"/>
                <a:cs typeface="Arial"/>
              </a:rPr>
              <a:t>nfig</a:t>
            </a:r>
            <a:r>
              <a:rPr lang="en-US" sz="2000" spc="-15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fr</a:t>
            </a:r>
            <a:r>
              <a:rPr lang="en-US" sz="2000" spc="-15" dirty="0">
                <a:latin typeface="Arial"/>
                <a:cs typeface="Arial"/>
              </a:rPr>
              <a:t>o</a:t>
            </a:r>
            <a:r>
              <a:rPr lang="en-US" sz="2000" dirty="0">
                <a:latin typeface="Arial"/>
                <a:cs typeface="Arial"/>
              </a:rPr>
              <a:t>m</a:t>
            </a:r>
            <a:r>
              <a:rPr lang="en-US" sz="2000" spc="-10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X</a:t>
            </a:r>
            <a:r>
              <a:rPr lang="en-US" sz="2000" spc="-10" dirty="0">
                <a:latin typeface="Arial"/>
                <a:cs typeface="Arial"/>
              </a:rPr>
              <a:t>M</a:t>
            </a:r>
            <a:r>
              <a:rPr lang="en-US" sz="2000" dirty="0">
                <a:latin typeface="Arial"/>
                <a:cs typeface="Arial"/>
              </a:rPr>
              <a:t>L </a:t>
            </a:r>
          </a:p>
          <a:p>
            <a:pPr marR="12700">
              <a:lnSpc>
                <a:spcPts val="5010"/>
              </a:lnSpc>
              <a:spcBef>
                <a:spcPts val="275"/>
              </a:spcBef>
            </a:pPr>
            <a:r>
              <a:rPr lang="en-US" sz="2000" dirty="0">
                <a:latin typeface="Arial"/>
                <a:cs typeface="Arial"/>
              </a:rPr>
              <a:t>B</a:t>
            </a:r>
            <a:r>
              <a:rPr lang="en-US" sz="2000" spc="-10" dirty="0">
                <a:latin typeface="Arial"/>
                <a:cs typeface="Arial"/>
              </a:rPr>
              <a:t>u</a:t>
            </a:r>
            <a:r>
              <a:rPr lang="en-US" sz="2000" dirty="0">
                <a:latin typeface="Arial"/>
                <a:cs typeface="Arial"/>
              </a:rPr>
              <a:t>ilt-</a:t>
            </a:r>
            <a:r>
              <a:rPr lang="en-US" sz="2000" spc="-15" dirty="0">
                <a:latin typeface="Arial"/>
                <a:cs typeface="Arial"/>
              </a:rPr>
              <a:t>i</a:t>
            </a:r>
            <a:r>
              <a:rPr lang="en-US" sz="2000" dirty="0">
                <a:latin typeface="Arial"/>
                <a:cs typeface="Arial"/>
              </a:rPr>
              <a:t>n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spc="-10" dirty="0">
                <a:latin typeface="Arial"/>
                <a:cs typeface="Arial"/>
              </a:rPr>
              <a:t>f</a:t>
            </a:r>
            <a:r>
              <a:rPr lang="en-US" sz="2000" dirty="0">
                <a:latin typeface="Arial"/>
                <a:cs typeface="Arial"/>
              </a:rPr>
              <a:t>orm</a:t>
            </a:r>
            <a:r>
              <a:rPr lang="en-US" sz="2000" spc="-10" dirty="0">
                <a:latin typeface="Arial"/>
                <a:cs typeface="Arial"/>
              </a:rPr>
              <a:t> </a:t>
            </a:r>
            <a:r>
              <a:rPr lang="en-US" sz="2000" spc="5" dirty="0">
                <a:latin typeface="Arial"/>
                <a:cs typeface="Arial"/>
              </a:rPr>
              <a:t>v</a:t>
            </a:r>
            <a:r>
              <a:rPr lang="en-US" sz="2000" dirty="0">
                <a:latin typeface="Arial"/>
                <a:cs typeface="Arial"/>
              </a:rPr>
              <a:t>a</a:t>
            </a:r>
            <a:r>
              <a:rPr lang="en-US" sz="2000" spc="-15" dirty="0">
                <a:latin typeface="Arial"/>
                <a:cs typeface="Arial"/>
              </a:rPr>
              <a:t>l</a:t>
            </a:r>
            <a:r>
              <a:rPr lang="en-US" sz="2000" dirty="0">
                <a:latin typeface="Arial"/>
                <a:cs typeface="Arial"/>
              </a:rPr>
              <a:t>id</a:t>
            </a:r>
            <a:r>
              <a:rPr lang="en-US" sz="2000" spc="-15" dirty="0">
                <a:latin typeface="Arial"/>
                <a:cs typeface="Arial"/>
              </a:rPr>
              <a:t>a</a:t>
            </a:r>
            <a:r>
              <a:rPr lang="en-US" sz="2000" dirty="0">
                <a:latin typeface="Arial"/>
                <a:cs typeface="Arial"/>
              </a:rPr>
              <a:t>ti</a:t>
            </a:r>
            <a:r>
              <a:rPr lang="en-US" sz="2000" spc="-15" dirty="0">
                <a:latin typeface="Arial"/>
                <a:cs typeface="Arial"/>
              </a:rPr>
              <a:t>o</a:t>
            </a:r>
            <a:r>
              <a:rPr lang="en-US" sz="2000" dirty="0">
                <a:latin typeface="Arial"/>
                <a:cs typeface="Arial"/>
              </a:rPr>
              <a:t>n</a:t>
            </a:r>
          </a:p>
          <a:p>
            <a:pPr marR="12700">
              <a:lnSpc>
                <a:spcPts val="5010"/>
              </a:lnSpc>
              <a:spcBef>
                <a:spcPts val="275"/>
              </a:spcBef>
            </a:pPr>
            <a:r>
              <a:rPr lang="en-US" sz="2000" dirty="0">
                <a:latin typeface="Arial"/>
                <a:cs typeface="Arial"/>
                <a:hlinkClick r:id="rId2"/>
              </a:rPr>
              <a:t>http://struts.apache.org/primer.html</a:t>
            </a:r>
            <a:endParaRPr lang="en-US" sz="2000" dirty="0">
              <a:latin typeface="Arial"/>
              <a:cs typeface="Arial"/>
            </a:endParaRPr>
          </a:p>
          <a:p>
            <a:pPr marR="12700">
              <a:lnSpc>
                <a:spcPts val="5010"/>
              </a:lnSpc>
              <a:spcBef>
                <a:spcPts val="275"/>
              </a:spcBef>
            </a:pPr>
            <a:endParaRPr lang="en-US" sz="280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10" name="object 2"/>
          <p:cNvSpPr txBox="1">
            <a:spLocks noGrp="1"/>
          </p:cNvSpPr>
          <p:nvPr>
            <p:ph type="title"/>
          </p:nvPr>
        </p:nvSpPr>
        <p:spPr>
          <a:xfrm>
            <a:off x="605728" y="118533"/>
            <a:ext cx="8868843" cy="14731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sz="4400" dirty="0">
                <a:latin typeface="Arial"/>
                <a:cs typeface="Arial"/>
              </a:rPr>
              <a:t>Struts</a:t>
            </a:r>
            <a:br>
              <a:rPr lang="en-US" sz="4400" dirty="0">
                <a:latin typeface="Arial"/>
                <a:cs typeface="Arial"/>
              </a:rPr>
            </a:br>
            <a:r>
              <a:rPr lang="en-US" sz="2400" dirty="0">
                <a:latin typeface="Arial"/>
                <a:cs typeface="Arial"/>
                <a:hlinkClick r:id="rId3"/>
              </a:rPr>
              <a:t>http://struts.apache.org/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9BDA-F4B2-6742-8E7C-DCD9B7522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Apache Struts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89A47-8B2C-7148-8E0C-1225A02D1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Apache Struts 2</a:t>
            </a:r>
            <a:r>
              <a:rPr lang="en-US" dirty="0"/>
              <a:t> is an </a:t>
            </a:r>
            <a:r>
              <a:rPr lang="en-US" dirty="0">
                <a:hlinkClick r:id="rId2" tooltip="Open-source software"/>
              </a:rPr>
              <a:t>open-source</a:t>
            </a:r>
            <a:r>
              <a:rPr lang="en-US" dirty="0"/>
              <a:t> </a:t>
            </a:r>
            <a:r>
              <a:rPr lang="en-US" dirty="0">
                <a:hlinkClick r:id="rId3" tooltip="Web application framework"/>
              </a:rPr>
              <a:t>web application framework</a:t>
            </a:r>
            <a:r>
              <a:rPr lang="en-US" dirty="0"/>
              <a:t> for developing </a:t>
            </a:r>
            <a:r>
              <a:rPr lang="en-US" dirty="0">
                <a:hlinkClick r:id="rId4" tooltip="Java EE"/>
              </a:rPr>
              <a:t>Java EE</a:t>
            </a:r>
            <a:r>
              <a:rPr lang="en-US" dirty="0"/>
              <a:t> </a:t>
            </a:r>
            <a:r>
              <a:rPr lang="en-US" dirty="0">
                <a:hlinkClick r:id="rId5" tooltip="Web application"/>
              </a:rPr>
              <a:t>web applications</a:t>
            </a:r>
            <a:r>
              <a:rPr lang="en-US" dirty="0"/>
              <a:t>. It uses and extends the </a:t>
            </a:r>
            <a:r>
              <a:rPr lang="en-US" dirty="0">
                <a:hlinkClick r:id="rId6" tooltip="Java Servlet"/>
              </a:rPr>
              <a:t>Java Servlet</a:t>
            </a:r>
            <a:r>
              <a:rPr lang="en-US" dirty="0"/>
              <a:t> </a:t>
            </a:r>
            <a:r>
              <a:rPr lang="en-US" dirty="0">
                <a:hlinkClick r:id="rId7" tooltip="Application programming interface"/>
              </a:rPr>
              <a:t>API</a:t>
            </a:r>
            <a:r>
              <a:rPr lang="en-US" dirty="0"/>
              <a:t> to encourage developers to adopt a </a:t>
            </a:r>
            <a:r>
              <a:rPr lang="en-US" dirty="0">
                <a:hlinkClick r:id="rId8" tooltip="Model–view–controller"/>
              </a:rPr>
              <a:t>model–view–controller</a:t>
            </a:r>
            <a:r>
              <a:rPr lang="en-US" dirty="0"/>
              <a:t> (MVC) architecture. The </a:t>
            </a:r>
            <a:r>
              <a:rPr lang="en-US" dirty="0">
                <a:hlinkClick r:id="rId9" tooltip="WebWork"/>
              </a:rPr>
              <a:t>WebWork</a:t>
            </a:r>
            <a:r>
              <a:rPr lang="en-US" dirty="0"/>
              <a:t> framework spun off from </a:t>
            </a:r>
            <a:r>
              <a:rPr lang="en-US" dirty="0">
                <a:hlinkClick r:id="rId10" tooltip="Apache Struts"/>
              </a:rPr>
              <a:t>Apache Struts</a:t>
            </a:r>
            <a:r>
              <a:rPr lang="en-US" dirty="0"/>
              <a:t> aiming to offer enhancements and refinements while retaining the same general architecture of the original Struts framework.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338942-3548-6B43-AE4F-7787EA82BFF1}"/>
              </a:ext>
            </a:extLst>
          </p:cNvPr>
          <p:cNvSpPr txBox="1"/>
          <p:nvPr/>
        </p:nvSpPr>
        <p:spPr>
          <a:xfrm>
            <a:off x="1711569" y="7022123"/>
            <a:ext cx="518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/wiki/Apache_Struts_2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43451-B609-7048-92E5-279818A0DD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5454650"/>
            <a:ext cx="3756173" cy="109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03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sz="4400" dirty="0">
                <a:latin typeface="Arial"/>
                <a:cs typeface="Arial"/>
              </a:rPr>
              <a:t>Struts</a:t>
            </a:r>
            <a:br>
              <a:rPr lang="en-US" sz="4400" dirty="0">
                <a:latin typeface="Arial"/>
                <a:cs typeface="Arial"/>
              </a:rPr>
            </a:br>
            <a:r>
              <a:rPr lang="en-US" sz="2400" dirty="0">
                <a:latin typeface="Arial"/>
                <a:cs typeface="Arial"/>
                <a:hlinkClick r:id="rId2"/>
              </a:rPr>
              <a:t>http://struts.apache.org/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Loose coupling of configuration and code</a:t>
            </a:r>
          </a:p>
          <a:p>
            <a:pPr lvl="1"/>
            <a:r>
              <a:rPr lang="en-US" dirty="0"/>
              <a:t>Solid integration with JavaBeans</a:t>
            </a:r>
          </a:p>
          <a:p>
            <a:pPr lvl="1"/>
            <a:r>
              <a:rPr lang="en-US" dirty="0"/>
              <a:t>Built-in form validation</a:t>
            </a:r>
          </a:p>
          <a:p>
            <a:pPr lvl="1"/>
            <a:r>
              <a:rPr lang="en-US" dirty="0"/>
              <a:t>AJAX Support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Steep learning curve</a:t>
            </a:r>
          </a:p>
          <a:p>
            <a:pPr lvl="1"/>
            <a:r>
              <a:rPr lang="en-US" dirty="0"/>
              <a:t>Dense in magic</a:t>
            </a:r>
          </a:p>
          <a:p>
            <a:pPr lvl="1"/>
            <a:r>
              <a:rPr lang="en-US" dirty="0"/>
              <a:t>Very rigid (good or bad)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MVC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err="1">
                <a:hlinkClick r:id="rId2"/>
              </a:rPr>
              <a:t>spring.io</a:t>
            </a:r>
            <a:r>
              <a:rPr lang="en-US" sz="2800" dirty="0">
                <a:hlinkClick r:id="rId2"/>
              </a:rPr>
              <a:t>/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Struts, is Java based</a:t>
            </a:r>
          </a:p>
          <a:p>
            <a:r>
              <a:rPr lang="en-US" dirty="0"/>
              <a:t>Server side</a:t>
            </a:r>
          </a:p>
          <a:p>
            <a:r>
              <a:rPr lang="en-US" dirty="0" err="1"/>
              <a:t>ReSTful</a:t>
            </a:r>
            <a:endParaRPr lang="en-US" dirty="0"/>
          </a:p>
          <a:p>
            <a:r>
              <a:rPr lang="en-US" dirty="0"/>
              <a:t>The </a:t>
            </a:r>
            <a:r>
              <a:rPr lang="en-US" b="1" dirty="0"/>
              <a:t>Spring Framework</a:t>
            </a:r>
            <a:r>
              <a:rPr lang="en-US" dirty="0"/>
              <a:t> is an </a:t>
            </a:r>
            <a:r>
              <a:rPr lang="en-US" dirty="0">
                <a:hlinkClick r:id="rId3" tooltip="Application framework"/>
              </a:rPr>
              <a:t>application framework</a:t>
            </a:r>
            <a:r>
              <a:rPr lang="en-US" dirty="0"/>
              <a:t> and </a:t>
            </a:r>
            <a:r>
              <a:rPr lang="en-US" dirty="0">
                <a:hlinkClick r:id="rId4" tooltip="Inversion of control"/>
              </a:rPr>
              <a:t>inversion of control</a:t>
            </a:r>
            <a:r>
              <a:rPr lang="en-US" dirty="0"/>
              <a:t> </a:t>
            </a:r>
            <a:r>
              <a:rPr lang="en-US" dirty="0">
                <a:hlinkClick r:id="rId5" tooltip="Servlet container"/>
              </a:rPr>
              <a:t>container</a:t>
            </a:r>
            <a:r>
              <a:rPr lang="en-US" dirty="0"/>
              <a:t> for the </a:t>
            </a:r>
            <a:r>
              <a:rPr lang="en-US" dirty="0">
                <a:hlinkClick r:id="rId6" tooltip="Java platform"/>
              </a:rPr>
              <a:t>Java platform</a:t>
            </a:r>
            <a:r>
              <a:rPr lang="en-US" dirty="0"/>
              <a:t>. The framework's core features can be used by any Java application, but there are extensions for building web applications on top of the </a:t>
            </a:r>
            <a:r>
              <a:rPr lang="en-US" dirty="0">
                <a:hlinkClick r:id="rId7" tooltip="Java EE"/>
              </a:rPr>
              <a:t>Java EE</a:t>
            </a:r>
            <a:r>
              <a:rPr lang="en-US" dirty="0"/>
              <a:t> (Enterprise Edition) platform.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DA886-4DA3-904D-9489-DF6A13FAA376}"/>
              </a:ext>
            </a:extLst>
          </p:cNvPr>
          <p:cNvSpPr txBox="1"/>
          <p:nvPr/>
        </p:nvSpPr>
        <p:spPr>
          <a:xfrm>
            <a:off x="1781908" y="7244862"/>
            <a:ext cx="539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Spring_Framework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0C902C-88F8-EA4E-87EC-F06AAC1727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0" y="2349588"/>
            <a:ext cx="3081356" cy="10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58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MVC</a:t>
            </a:r>
            <a:br>
              <a:rPr lang="en-US" dirty="0"/>
            </a:br>
            <a:r>
              <a:rPr lang="en-US" sz="2800" dirty="0">
                <a:hlinkClick r:id="rId2"/>
              </a:rPr>
              <a:t>http://</a:t>
            </a:r>
            <a:r>
              <a:rPr lang="en-US" sz="2800" dirty="0" err="1">
                <a:hlinkClick r:id="rId2"/>
              </a:rPr>
              <a:t>spring.io</a:t>
            </a:r>
            <a:r>
              <a:rPr lang="en-US" sz="2800" dirty="0">
                <a:hlinkClick r:id="rId2"/>
              </a:rPr>
              <a:t>/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Evolved as a need for a better Struts 1 did not accommodate the View very well.</a:t>
            </a:r>
          </a:p>
          <a:p>
            <a:r>
              <a:rPr lang="en-US" dirty="0"/>
              <a:t>Struts 2 added good view technology (</a:t>
            </a:r>
            <a:r>
              <a:rPr lang="en-US" dirty="0" err="1"/>
              <a:t>ala</a:t>
            </a:r>
            <a:r>
              <a:rPr lang="en-US" dirty="0"/>
              <a:t> webwork2)</a:t>
            </a:r>
          </a:p>
          <a:p>
            <a:r>
              <a:rPr lang="en-US" dirty="0"/>
              <a:t>So they are similar, however Spring is very popular</a:t>
            </a:r>
          </a:p>
          <a:p>
            <a:r>
              <a:rPr lang="en-US" dirty="0"/>
              <a:t>Becoming more and more popular</a:t>
            </a:r>
          </a:p>
        </p:txBody>
      </p:sp>
    </p:spTree>
    <p:extLst>
      <p:ext uri="{BB962C8B-B14F-4D97-AF65-F5344CB8AC3E}">
        <p14:creationId xmlns:p14="http://schemas.microsoft.com/office/powerpoint/2010/main" val="1748728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Active Server Pages</a:t>
            </a:r>
          </a:p>
          <a:p>
            <a:r>
              <a:rPr lang="en-US" sz="2000" dirty="0"/>
              <a:t>Web framework for Microsoft’s .NET languages</a:t>
            </a:r>
          </a:p>
          <a:p>
            <a:pPr lvl="1"/>
            <a:r>
              <a:rPr lang="en-US" sz="1800" dirty="0"/>
              <a:t>C# , VB, F#   </a:t>
            </a:r>
            <a:r>
              <a:rPr lang="en-US" sz="1800" dirty="0" err="1"/>
              <a:t>etc</a:t>
            </a:r>
            <a:r>
              <a:rPr lang="en-US" sz="1800" dirty="0"/>
              <a:t>…</a:t>
            </a:r>
          </a:p>
          <a:p>
            <a:r>
              <a:rPr lang="en-US" sz="2000" dirty="0"/>
              <a:t>Three means of developing</a:t>
            </a:r>
          </a:p>
          <a:p>
            <a:pPr lvl="1"/>
            <a:r>
              <a:rPr lang="en-US" sz="1800" dirty="0"/>
              <a:t>Web Pages (</a:t>
            </a:r>
            <a:r>
              <a:rPr lang="en-US" sz="1800" dirty="0" err="1"/>
              <a:t>ala</a:t>
            </a:r>
            <a:r>
              <a:rPr lang="en-US" sz="1800" dirty="0"/>
              <a:t> PHP)</a:t>
            </a:r>
          </a:p>
          <a:p>
            <a:pPr lvl="1"/>
            <a:r>
              <a:rPr lang="en-US" sz="1800" dirty="0"/>
              <a:t>MVC Architecture</a:t>
            </a:r>
          </a:p>
          <a:p>
            <a:pPr lvl="1"/>
            <a:r>
              <a:rPr lang="en-US" sz="1800" dirty="0"/>
              <a:t>Event-driven web forms</a:t>
            </a:r>
          </a:p>
          <a:p>
            <a:pPr marL="384978" lvl="1" indent="0">
              <a:buNone/>
            </a:pPr>
            <a:r>
              <a:rPr lang="en-US" sz="1800" b="1" dirty="0"/>
              <a:t>ASP.NET</a:t>
            </a:r>
            <a:r>
              <a:rPr lang="en-US" sz="1800" dirty="0"/>
              <a:t> is an </a:t>
            </a:r>
            <a:r>
              <a:rPr lang="en-US" sz="1800" dirty="0">
                <a:hlinkClick r:id="rId2" tooltip="Open-source software"/>
              </a:rPr>
              <a:t>open-source</a:t>
            </a:r>
            <a:r>
              <a:rPr lang="en-US" sz="1800" baseline="30000" dirty="0">
                <a:hlinkClick r:id="rId3"/>
              </a:rPr>
              <a:t>[2]</a:t>
            </a:r>
            <a:r>
              <a:rPr lang="en-US" sz="1800" dirty="0"/>
              <a:t> </a:t>
            </a:r>
            <a:r>
              <a:rPr lang="en-US" sz="1800" dirty="0">
                <a:hlinkClick r:id="rId4" tooltip="Server-side scripting"/>
              </a:rPr>
              <a:t>server-side</a:t>
            </a:r>
            <a:r>
              <a:rPr lang="en-US" sz="1800" dirty="0"/>
              <a:t> </a:t>
            </a:r>
            <a:r>
              <a:rPr lang="en-US" sz="1800" dirty="0">
                <a:hlinkClick r:id="rId5" tooltip="Web application framework"/>
              </a:rPr>
              <a:t>web application framework</a:t>
            </a:r>
            <a:r>
              <a:rPr lang="en-US" sz="1800" dirty="0"/>
              <a:t> designed for </a:t>
            </a:r>
            <a:r>
              <a:rPr lang="en-US" sz="1800" u="sng" dirty="0">
                <a:hlinkClick r:id="rId6"/>
              </a:rPr>
              <a:t>web development</a:t>
            </a:r>
            <a:r>
              <a:rPr lang="en-US" sz="1800" dirty="0"/>
              <a:t> to produce </a:t>
            </a:r>
            <a:r>
              <a:rPr lang="en-US" sz="1800" dirty="0">
                <a:hlinkClick r:id="rId7" tooltip="Dynamic web page"/>
              </a:rPr>
              <a:t>dynamic web pages</a:t>
            </a:r>
            <a:r>
              <a:rPr lang="en-US" sz="1800" dirty="0"/>
              <a:t>. It was developed by </a:t>
            </a:r>
            <a:r>
              <a:rPr lang="en-US" sz="1800" dirty="0">
                <a:hlinkClick r:id="rId8" tooltip="Microsoft"/>
              </a:rPr>
              <a:t>Microsoft</a:t>
            </a:r>
            <a:r>
              <a:rPr lang="en-US" sz="1800" dirty="0"/>
              <a:t> to allow </a:t>
            </a:r>
            <a:r>
              <a:rPr lang="en-US" sz="1800" dirty="0">
                <a:hlinkClick r:id="rId9" tooltip="Programmer"/>
              </a:rPr>
              <a:t>programmers</a:t>
            </a:r>
            <a:r>
              <a:rPr lang="en-US" sz="1800" dirty="0"/>
              <a:t> to build dynamic </a:t>
            </a:r>
            <a:r>
              <a:rPr lang="en-US" sz="1800" dirty="0">
                <a:hlinkClick r:id="rId10" tooltip="Web site"/>
              </a:rPr>
              <a:t>web sites</a:t>
            </a:r>
            <a:r>
              <a:rPr lang="en-US" sz="1800" dirty="0"/>
              <a:t>, </a:t>
            </a:r>
            <a:r>
              <a:rPr lang="en-US" sz="1800" dirty="0">
                <a:hlinkClick r:id="rId11" tooltip="Web application"/>
              </a:rPr>
              <a:t>web applications</a:t>
            </a:r>
            <a:r>
              <a:rPr lang="en-US" sz="1800" dirty="0"/>
              <a:t> and </a:t>
            </a:r>
            <a:r>
              <a:rPr lang="en-US" sz="1800" dirty="0">
                <a:hlinkClick r:id="rId12" tooltip="Web service"/>
              </a:rPr>
              <a:t>web services</a:t>
            </a:r>
            <a:r>
              <a:rPr lang="en-US" sz="1800" dirty="0"/>
              <a:t>.</a:t>
            </a: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58C59A-0A5D-754E-8905-CD15E351C15B}"/>
              </a:ext>
            </a:extLst>
          </p:cNvPr>
          <p:cNvSpPr txBox="1"/>
          <p:nvPr/>
        </p:nvSpPr>
        <p:spPr>
          <a:xfrm>
            <a:off x="1664677" y="7174523"/>
            <a:ext cx="4275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/wiki/ASP.NET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Can use any .NET language</a:t>
            </a:r>
          </a:p>
          <a:p>
            <a:pPr lvl="1"/>
            <a:r>
              <a:rPr lang="en-US" dirty="0"/>
              <a:t>Extensive library of reusable components</a:t>
            </a:r>
          </a:p>
          <a:p>
            <a:pPr lvl="2"/>
            <a:r>
              <a:rPr lang="en-US" dirty="0"/>
              <a:t>UI</a:t>
            </a:r>
          </a:p>
          <a:p>
            <a:pPr lvl="2"/>
            <a:r>
              <a:rPr lang="en-US" dirty="0" err="1"/>
              <a:t>Auth</a:t>
            </a:r>
            <a:endParaRPr lang="en-US" dirty="0"/>
          </a:p>
          <a:p>
            <a:pPr lvl="1"/>
            <a:r>
              <a:rPr lang="en-US" dirty="0"/>
              <a:t>Manage states behind the scenes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Abstract</a:t>
            </a:r>
          </a:p>
          <a:p>
            <a:pPr lvl="1"/>
            <a:r>
              <a:rPr lang="en-US" dirty="0"/>
              <a:t>Learning curve</a:t>
            </a:r>
          </a:p>
          <a:p>
            <a:pPr lvl="1"/>
            <a:r>
              <a:rPr lang="en-US" dirty="0"/>
              <a:t>Not Open – Very – Microsoft (good or bad)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82" y="118533"/>
            <a:ext cx="7981333" cy="6199188"/>
          </a:xfrm>
        </p:spPr>
      </p:pic>
      <p:sp>
        <p:nvSpPr>
          <p:cNvPr id="5" name="Rectangle 4"/>
          <p:cNvSpPr/>
          <p:nvPr/>
        </p:nvSpPr>
        <p:spPr>
          <a:xfrm>
            <a:off x="605728" y="6572182"/>
            <a:ext cx="88688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https://www.google.com/trends/explore?date=today%2012-m&amp;q=%22ruby%20on%20rails%22,%2Fm%2F0bbxf89,%2Fm%2F06y_qx,%2Fm%2F07sbkfb,%2Fm%2F02_qnn&amp;hl=en-US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sz="4400" spc="-10" dirty="0">
                <a:latin typeface="Arial"/>
                <a:cs typeface="Arial"/>
              </a:rPr>
              <a:t>&lt;</a:t>
            </a:r>
            <a:r>
              <a:rPr sz="4400" spc="0" dirty="0">
                <a:latin typeface="Arial"/>
                <a:cs typeface="Arial"/>
              </a:rPr>
              <a:t>hea</a:t>
            </a:r>
            <a:r>
              <a:rPr sz="4400" spc="-10" dirty="0">
                <a:latin typeface="Arial"/>
                <a:cs typeface="Arial"/>
              </a:rPr>
              <a:t>d</a:t>
            </a:r>
            <a:r>
              <a:rPr sz="4400" spc="0" dirty="0">
                <a:latin typeface="Arial"/>
                <a:cs typeface="Arial"/>
              </a:rPr>
              <a:t>er&gt;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pc="5" dirty="0">
                <a:latin typeface="Arial"/>
                <a:cs typeface="Arial"/>
              </a:rPr>
              <a:t>D</a:t>
            </a:r>
            <a:r>
              <a:rPr lang="en-US" sz="2800" spc="-10" dirty="0">
                <a:latin typeface="Arial"/>
                <a:cs typeface="Arial"/>
              </a:rPr>
              <a:t>e</a:t>
            </a:r>
            <a:r>
              <a:rPr lang="en-US" sz="2800" spc="5" dirty="0">
                <a:latin typeface="Arial"/>
                <a:cs typeface="Arial"/>
              </a:rPr>
              <a:t>s</a:t>
            </a:r>
            <a:r>
              <a:rPr lang="en-US" sz="2800" dirty="0">
                <a:latin typeface="Arial"/>
                <a:cs typeface="Arial"/>
              </a:rPr>
              <a:t>i</a:t>
            </a:r>
            <a:r>
              <a:rPr lang="en-US" sz="2800" spc="-15" dirty="0">
                <a:latin typeface="Arial"/>
                <a:cs typeface="Arial"/>
              </a:rPr>
              <a:t>g</a:t>
            </a:r>
            <a:r>
              <a:rPr lang="en-US" sz="2800" dirty="0">
                <a:latin typeface="Arial"/>
                <a:cs typeface="Arial"/>
              </a:rPr>
              <a:t>n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d</a:t>
            </a:r>
            <a:r>
              <a:rPr lang="en-US" sz="2800" dirty="0">
                <a:latin typeface="Arial"/>
                <a:cs typeface="Arial"/>
              </a:rPr>
              <a:t>e</a:t>
            </a:r>
            <a:r>
              <a:rPr lang="en-US" sz="2800" spc="5" dirty="0">
                <a:latin typeface="Arial"/>
                <a:cs typeface="Arial"/>
              </a:rPr>
              <a:t>c</a:t>
            </a:r>
            <a:r>
              <a:rPr lang="en-US" sz="2800" dirty="0">
                <a:latin typeface="Arial"/>
                <a:cs typeface="Arial"/>
              </a:rPr>
              <a:t>isio</a:t>
            </a:r>
            <a:r>
              <a:rPr lang="en-US" sz="2800" spc="-15" dirty="0">
                <a:latin typeface="Arial"/>
                <a:cs typeface="Arial"/>
              </a:rPr>
              <a:t>n</a:t>
            </a:r>
            <a:r>
              <a:rPr lang="en-US" sz="2800" dirty="0">
                <a:latin typeface="Arial"/>
                <a:cs typeface="Arial"/>
              </a:rPr>
              <a:t>s</a:t>
            </a:r>
            <a:r>
              <a:rPr lang="en-US" sz="2800" spc="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a</a:t>
            </a:r>
            <a:r>
              <a:rPr lang="en-US" sz="2800" spc="-10" dirty="0">
                <a:latin typeface="Arial"/>
                <a:cs typeface="Arial"/>
              </a:rPr>
              <a:t>r</a:t>
            </a:r>
            <a:r>
              <a:rPr lang="en-US" sz="2800" dirty="0">
                <a:latin typeface="Arial"/>
                <a:cs typeface="Arial"/>
              </a:rPr>
              <a:t>e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i</a:t>
            </a:r>
            <a:r>
              <a:rPr lang="en-US" sz="2800" spc="-10" dirty="0">
                <a:latin typeface="Arial"/>
                <a:cs typeface="Arial"/>
              </a:rPr>
              <a:t>m</a:t>
            </a:r>
            <a:r>
              <a:rPr lang="en-US" sz="2800" dirty="0">
                <a:latin typeface="Arial"/>
                <a:cs typeface="Arial"/>
              </a:rPr>
              <a:t>p</a:t>
            </a:r>
            <a:r>
              <a:rPr lang="en-US" sz="2800" spc="-15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rt</a:t>
            </a:r>
            <a:r>
              <a:rPr lang="en-US" sz="2800" spc="-15" dirty="0">
                <a:latin typeface="Arial"/>
                <a:cs typeface="Arial"/>
              </a:rPr>
              <a:t>a</a:t>
            </a:r>
            <a:r>
              <a:rPr lang="en-US" sz="2800" dirty="0">
                <a:latin typeface="Arial"/>
                <a:cs typeface="Arial"/>
              </a:rPr>
              <a:t>nt</a:t>
            </a:r>
          </a:p>
          <a:p>
            <a:pPr marR="12700">
              <a:lnSpc>
                <a:spcPct val="130200"/>
              </a:lnSpc>
              <a:spcBef>
                <a:spcPts val="10"/>
              </a:spcBef>
            </a:pPr>
            <a:r>
              <a:rPr lang="en-US" sz="2800" dirty="0">
                <a:latin typeface="Arial"/>
                <a:cs typeface="Arial"/>
              </a:rPr>
              <a:t>I</a:t>
            </a:r>
            <a:r>
              <a:rPr lang="en-US" sz="2800" spc="-15" dirty="0">
                <a:latin typeface="Arial"/>
                <a:cs typeface="Arial"/>
              </a:rPr>
              <a:t>n</a:t>
            </a:r>
            <a:r>
              <a:rPr lang="en-US" sz="2800" spc="5" dirty="0">
                <a:latin typeface="Arial"/>
                <a:cs typeface="Arial"/>
              </a:rPr>
              <a:t>c</a:t>
            </a:r>
            <a:r>
              <a:rPr lang="en-US" sz="2800" dirty="0">
                <a:latin typeface="Arial"/>
                <a:cs typeface="Arial"/>
              </a:rPr>
              <a:t>lu</a:t>
            </a:r>
            <a:r>
              <a:rPr lang="en-US" sz="2800" spc="-15" dirty="0">
                <a:latin typeface="Arial"/>
                <a:cs typeface="Arial"/>
              </a:rPr>
              <a:t>d</a:t>
            </a:r>
            <a:r>
              <a:rPr lang="en-US" sz="2800" dirty="0">
                <a:latin typeface="Arial"/>
                <a:cs typeface="Arial"/>
              </a:rPr>
              <a:t>es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5" dirty="0">
                <a:latin typeface="Arial"/>
                <a:cs typeface="Arial"/>
              </a:rPr>
              <a:t>c</a:t>
            </a:r>
            <a:r>
              <a:rPr lang="en-US" sz="2800" dirty="0">
                <a:latin typeface="Arial"/>
                <a:cs typeface="Arial"/>
              </a:rPr>
              <a:t>h</a:t>
            </a:r>
            <a:r>
              <a:rPr lang="en-US" sz="2800" spc="-15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o</a:t>
            </a:r>
            <a:r>
              <a:rPr lang="en-US" sz="2800" spc="5" dirty="0">
                <a:latin typeface="Arial"/>
                <a:cs typeface="Arial"/>
              </a:rPr>
              <a:t>s</a:t>
            </a:r>
            <a:r>
              <a:rPr lang="en-US" sz="2800" dirty="0">
                <a:latin typeface="Arial"/>
                <a:cs typeface="Arial"/>
              </a:rPr>
              <a:t>i</a:t>
            </a:r>
            <a:r>
              <a:rPr lang="en-US" sz="2800" spc="-15" dirty="0">
                <a:latin typeface="Arial"/>
                <a:cs typeface="Arial"/>
              </a:rPr>
              <a:t>n</a:t>
            </a:r>
            <a:r>
              <a:rPr lang="en-US" sz="2800" dirty="0">
                <a:latin typeface="Arial"/>
                <a:cs typeface="Arial"/>
              </a:rPr>
              <a:t>g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which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t</a:t>
            </a:r>
            <a:r>
              <a:rPr lang="en-US" sz="2800" spc="-15" dirty="0">
                <a:latin typeface="Arial"/>
                <a:cs typeface="Arial"/>
              </a:rPr>
              <a:t>e</a:t>
            </a:r>
            <a:r>
              <a:rPr lang="en-US" sz="2800" spc="5" dirty="0">
                <a:latin typeface="Arial"/>
                <a:cs typeface="Arial"/>
              </a:rPr>
              <a:t>c</a:t>
            </a:r>
            <a:r>
              <a:rPr lang="en-US" sz="2800" dirty="0">
                <a:latin typeface="Arial"/>
                <a:cs typeface="Arial"/>
              </a:rPr>
              <a:t>h</a:t>
            </a:r>
            <a:r>
              <a:rPr lang="en-US" sz="2800" spc="-15" dirty="0">
                <a:latin typeface="Arial"/>
                <a:cs typeface="Arial"/>
              </a:rPr>
              <a:t>n</a:t>
            </a:r>
            <a:r>
              <a:rPr lang="en-US" sz="2800" dirty="0">
                <a:latin typeface="Arial"/>
                <a:cs typeface="Arial"/>
              </a:rPr>
              <a:t>ol</a:t>
            </a:r>
            <a:r>
              <a:rPr lang="en-US" sz="2800" spc="-15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gi</a:t>
            </a:r>
            <a:r>
              <a:rPr lang="en-US" sz="2800" spc="-15" dirty="0">
                <a:latin typeface="Arial"/>
                <a:cs typeface="Arial"/>
              </a:rPr>
              <a:t>e</a:t>
            </a:r>
            <a:r>
              <a:rPr lang="en-US" sz="2800" dirty="0">
                <a:latin typeface="Arial"/>
                <a:cs typeface="Arial"/>
              </a:rPr>
              <a:t>s</a:t>
            </a:r>
            <a:r>
              <a:rPr lang="en-US" sz="2800" spc="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to</a:t>
            </a:r>
            <a:r>
              <a:rPr lang="en-US" sz="2800" spc="-1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use! </a:t>
            </a:r>
          </a:p>
          <a:p>
            <a:pPr marR="12700">
              <a:lnSpc>
                <a:spcPct val="130200"/>
              </a:lnSpc>
              <a:spcBef>
                <a:spcPts val="10"/>
              </a:spcBef>
            </a:pPr>
            <a:r>
              <a:rPr lang="en-US" sz="2800" dirty="0">
                <a:latin typeface="Arial"/>
                <a:cs typeface="Arial"/>
              </a:rPr>
              <a:t>S</a:t>
            </a:r>
            <a:r>
              <a:rPr lang="en-US" sz="2800" spc="-10" dirty="0">
                <a:latin typeface="Arial"/>
                <a:cs typeface="Arial"/>
              </a:rPr>
              <a:t>u</a:t>
            </a:r>
            <a:r>
              <a:rPr lang="en-US" sz="2800" spc="5" dirty="0">
                <a:latin typeface="Arial"/>
                <a:cs typeface="Arial"/>
              </a:rPr>
              <a:t>cc</a:t>
            </a:r>
            <a:r>
              <a:rPr lang="en-US" sz="2800" spc="-10" dirty="0">
                <a:latin typeface="Arial"/>
                <a:cs typeface="Arial"/>
              </a:rPr>
              <a:t>e</a:t>
            </a:r>
            <a:r>
              <a:rPr lang="en-US" sz="2800" spc="5" dirty="0">
                <a:latin typeface="Arial"/>
                <a:cs typeface="Arial"/>
              </a:rPr>
              <a:t>s</a:t>
            </a:r>
            <a:r>
              <a:rPr lang="en-US" sz="2800" dirty="0">
                <a:latin typeface="Arial"/>
                <a:cs typeface="Arial"/>
              </a:rPr>
              <a:t>s</a:t>
            </a:r>
            <a:r>
              <a:rPr lang="en-US" sz="2800" spc="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r f</a:t>
            </a:r>
            <a:r>
              <a:rPr lang="en-US" sz="2800" spc="-15" dirty="0">
                <a:latin typeface="Arial"/>
                <a:cs typeface="Arial"/>
              </a:rPr>
              <a:t>a</a:t>
            </a:r>
            <a:r>
              <a:rPr lang="en-US" sz="2800" dirty="0">
                <a:latin typeface="Arial"/>
                <a:cs typeface="Arial"/>
              </a:rPr>
              <a:t>ilu</a:t>
            </a:r>
            <a:r>
              <a:rPr lang="en-US" sz="2800" spc="-10" dirty="0">
                <a:latin typeface="Arial"/>
                <a:cs typeface="Arial"/>
              </a:rPr>
              <a:t>r</a:t>
            </a:r>
            <a:r>
              <a:rPr lang="en-US" sz="2800" dirty="0">
                <a:latin typeface="Arial"/>
                <a:cs typeface="Arial"/>
              </a:rPr>
              <a:t>e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f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a</a:t>
            </a:r>
            <a:r>
              <a:rPr lang="en-US" sz="2800" spc="-1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pro</a:t>
            </a:r>
            <a:r>
              <a:rPr lang="en-US" sz="2800" spc="-15" dirty="0">
                <a:latin typeface="Arial"/>
                <a:cs typeface="Arial"/>
              </a:rPr>
              <a:t>j</a:t>
            </a:r>
            <a:r>
              <a:rPr lang="en-US" sz="2800" dirty="0">
                <a:latin typeface="Arial"/>
                <a:cs typeface="Arial"/>
              </a:rPr>
              <a:t>e</a:t>
            </a:r>
            <a:r>
              <a:rPr lang="en-US" sz="2800" spc="5" dirty="0">
                <a:latin typeface="Arial"/>
                <a:cs typeface="Arial"/>
              </a:rPr>
              <a:t>c</a:t>
            </a:r>
            <a:r>
              <a:rPr lang="en-US" sz="2800" dirty="0">
                <a:latin typeface="Arial"/>
                <a:cs typeface="Arial"/>
              </a:rPr>
              <a:t>t</a:t>
            </a:r>
            <a:r>
              <a:rPr lang="en-US" sz="2800" spc="-1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of</a:t>
            </a:r>
            <a:r>
              <a:rPr lang="en-US" sz="2800" spc="-15" dirty="0">
                <a:latin typeface="Arial"/>
                <a:cs typeface="Arial"/>
              </a:rPr>
              <a:t>t</a:t>
            </a:r>
            <a:r>
              <a:rPr lang="en-US" sz="2800" dirty="0">
                <a:latin typeface="Arial"/>
                <a:cs typeface="Arial"/>
              </a:rPr>
              <a:t>en</a:t>
            </a:r>
            <a:r>
              <a:rPr lang="en-US" sz="2800" spc="-1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de</a:t>
            </a:r>
            <a:r>
              <a:rPr lang="en-US" sz="2800" spc="-15" dirty="0">
                <a:latin typeface="Arial"/>
                <a:cs typeface="Arial"/>
              </a:rPr>
              <a:t>p</a:t>
            </a:r>
            <a:r>
              <a:rPr lang="en-US" sz="2800" dirty="0">
                <a:latin typeface="Arial"/>
                <a:cs typeface="Arial"/>
              </a:rPr>
              <a:t>e</a:t>
            </a:r>
            <a:r>
              <a:rPr lang="en-US" sz="2800" spc="-15" dirty="0">
                <a:latin typeface="Arial"/>
                <a:cs typeface="Arial"/>
              </a:rPr>
              <a:t>n</a:t>
            </a:r>
            <a:r>
              <a:rPr lang="en-US" sz="2800" dirty="0">
                <a:latin typeface="Arial"/>
                <a:cs typeface="Arial"/>
              </a:rPr>
              <a:t>ds</a:t>
            </a:r>
            <a:r>
              <a:rPr lang="en-US" sz="2800" spc="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n e</a:t>
            </a:r>
            <a:r>
              <a:rPr lang="en-US" sz="2800" spc="-15" dirty="0">
                <a:latin typeface="Arial"/>
                <a:cs typeface="Arial"/>
              </a:rPr>
              <a:t>a</a:t>
            </a:r>
            <a:r>
              <a:rPr lang="en-US" sz="2800" dirty="0">
                <a:latin typeface="Arial"/>
                <a:cs typeface="Arial"/>
              </a:rPr>
              <a:t>rli</a:t>
            </a:r>
            <a:r>
              <a:rPr lang="en-US" sz="2800" spc="-15" dirty="0">
                <a:latin typeface="Arial"/>
                <a:cs typeface="Arial"/>
              </a:rPr>
              <a:t>e</a:t>
            </a:r>
            <a:r>
              <a:rPr lang="en-US" sz="2800" dirty="0">
                <a:latin typeface="Arial"/>
                <a:cs typeface="Arial"/>
              </a:rPr>
              <a:t>r </a:t>
            </a:r>
            <a:r>
              <a:rPr lang="en-US" sz="2800" spc="-10" dirty="0">
                <a:latin typeface="Arial"/>
                <a:cs typeface="Arial"/>
              </a:rPr>
              <a:t>d</a:t>
            </a:r>
            <a:r>
              <a:rPr lang="en-US" sz="2800" dirty="0">
                <a:latin typeface="Arial"/>
                <a:cs typeface="Arial"/>
              </a:rPr>
              <a:t>e</a:t>
            </a:r>
            <a:r>
              <a:rPr lang="en-US" sz="2800" spc="5" dirty="0">
                <a:latin typeface="Arial"/>
                <a:cs typeface="Arial"/>
              </a:rPr>
              <a:t>c</a:t>
            </a:r>
            <a:r>
              <a:rPr lang="en-US" sz="2800" dirty="0">
                <a:latin typeface="Arial"/>
                <a:cs typeface="Arial"/>
              </a:rPr>
              <a:t>isio</a:t>
            </a:r>
            <a:r>
              <a:rPr lang="en-US" sz="2800" spc="-15" dirty="0">
                <a:latin typeface="Arial"/>
                <a:cs typeface="Arial"/>
              </a:rPr>
              <a:t>n</a:t>
            </a:r>
            <a:r>
              <a:rPr lang="en-US" sz="2800" dirty="0">
                <a:latin typeface="Arial"/>
                <a:cs typeface="Arial"/>
              </a:rPr>
              <a:t>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sz="4400" dirty="0">
                <a:cs typeface="Arial"/>
              </a:rPr>
              <a:t>Databa</a:t>
            </a:r>
            <a:r>
              <a:rPr sz="4400" spc="-5" dirty="0">
                <a:cs typeface="Arial"/>
              </a:rPr>
              <a:t>s</a:t>
            </a:r>
            <a:r>
              <a:rPr sz="4400" spc="0" dirty="0">
                <a:cs typeface="Arial"/>
              </a:rPr>
              <a:t>e</a:t>
            </a:r>
            <a:r>
              <a:rPr sz="4400" spc="-5" dirty="0">
                <a:cs typeface="Arial"/>
              </a:rPr>
              <a:t> </a:t>
            </a:r>
            <a:r>
              <a:rPr sz="4400" spc="0" dirty="0">
                <a:cs typeface="Arial"/>
              </a:rPr>
              <a:t>Sys</a:t>
            </a:r>
            <a:r>
              <a:rPr sz="4400" spc="5" dirty="0">
                <a:cs typeface="Arial"/>
              </a:rPr>
              <a:t>t</a:t>
            </a:r>
            <a:r>
              <a:rPr sz="4400" spc="0" dirty="0">
                <a:cs typeface="Arial"/>
              </a:rPr>
              <a:t>ems</a:t>
            </a:r>
            <a:endParaRPr sz="4400" dirty="0">
              <a:cs typeface="Arial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12700">
              <a:lnSpc>
                <a:spcPct val="130300"/>
              </a:lnSpc>
            </a:pPr>
            <a:r>
              <a:rPr lang="en-US" sz="2800" spc="5" dirty="0">
                <a:cs typeface="Arial"/>
              </a:rPr>
              <a:t>R</a:t>
            </a:r>
            <a:r>
              <a:rPr lang="en-US" sz="2800" spc="-10" dirty="0">
                <a:cs typeface="Arial"/>
              </a:rPr>
              <a:t>e</a:t>
            </a:r>
            <a:r>
              <a:rPr lang="en-US" sz="2800" dirty="0">
                <a:cs typeface="Arial"/>
              </a:rPr>
              <a:t>la</a:t>
            </a:r>
            <a:r>
              <a:rPr lang="en-US" sz="2800" spc="-10" dirty="0">
                <a:cs typeface="Arial"/>
              </a:rPr>
              <a:t>t</a:t>
            </a:r>
            <a:r>
              <a:rPr lang="en-US" sz="2800" dirty="0">
                <a:cs typeface="Arial"/>
              </a:rPr>
              <a:t>io</a:t>
            </a:r>
            <a:r>
              <a:rPr lang="en-US" sz="2800" spc="-15" dirty="0">
                <a:cs typeface="Arial"/>
              </a:rPr>
              <a:t>n</a:t>
            </a:r>
            <a:r>
              <a:rPr lang="en-US" sz="2800" dirty="0">
                <a:cs typeface="Arial"/>
              </a:rPr>
              <a:t>al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d</a:t>
            </a:r>
            <a:r>
              <a:rPr lang="en-US" sz="2800" dirty="0">
                <a:cs typeface="Arial"/>
              </a:rPr>
              <a:t>at</a:t>
            </a:r>
            <a:r>
              <a:rPr lang="en-US" sz="2800" spc="-15" dirty="0">
                <a:cs typeface="Arial"/>
              </a:rPr>
              <a:t>a</a:t>
            </a:r>
            <a:r>
              <a:rPr lang="en-US" sz="2800" dirty="0">
                <a:cs typeface="Arial"/>
              </a:rPr>
              <a:t>b</a:t>
            </a:r>
            <a:r>
              <a:rPr lang="en-US" sz="2800" spc="-15" dirty="0">
                <a:cs typeface="Arial"/>
              </a:rPr>
              <a:t>a</a:t>
            </a:r>
            <a:r>
              <a:rPr lang="en-US" sz="2800" spc="5" dirty="0">
                <a:cs typeface="Arial"/>
              </a:rPr>
              <a:t>s</a:t>
            </a:r>
            <a:r>
              <a:rPr lang="en-US" sz="2800" dirty="0">
                <a:cs typeface="Arial"/>
              </a:rPr>
              <a:t>es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have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b</a:t>
            </a:r>
            <a:r>
              <a:rPr lang="en-US" sz="2800" dirty="0">
                <a:cs typeface="Arial"/>
              </a:rPr>
              <a:t>een</a:t>
            </a:r>
            <a:r>
              <a:rPr lang="en-US" sz="2800" spc="-1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t</a:t>
            </a:r>
            <a:r>
              <a:rPr lang="en-US" sz="2800" spc="-15" dirty="0">
                <a:cs typeface="Arial"/>
              </a:rPr>
              <a:t>h</a:t>
            </a:r>
            <a:r>
              <a:rPr lang="en-US" sz="2800" dirty="0">
                <a:cs typeface="Arial"/>
              </a:rPr>
              <a:t>e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n</a:t>
            </a:r>
            <a:r>
              <a:rPr lang="en-US" sz="2800" dirty="0">
                <a:cs typeface="Arial"/>
              </a:rPr>
              <a:t>orm </a:t>
            </a:r>
          </a:p>
          <a:p>
            <a:pPr marR="12700">
              <a:lnSpc>
                <a:spcPct val="130300"/>
              </a:lnSpc>
            </a:pPr>
            <a:r>
              <a:rPr lang="en-US" sz="2800" dirty="0">
                <a:cs typeface="Arial"/>
              </a:rPr>
              <a:t>S</a:t>
            </a:r>
            <a:r>
              <a:rPr lang="en-US" sz="2800" spc="-10" dirty="0">
                <a:cs typeface="Arial"/>
              </a:rPr>
              <a:t>o</a:t>
            </a:r>
            <a:r>
              <a:rPr lang="en-US" sz="2800" dirty="0">
                <a:cs typeface="Arial"/>
              </a:rPr>
              <a:t>me</a:t>
            </a:r>
            <a:r>
              <a:rPr lang="en-US" sz="2800" spc="-1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d</a:t>
            </a:r>
            <a:r>
              <a:rPr lang="en-US" sz="2800" spc="-15" dirty="0">
                <a:cs typeface="Arial"/>
              </a:rPr>
              <a:t>i</a:t>
            </a:r>
            <a:r>
              <a:rPr lang="en-US" sz="2800" spc="5" dirty="0">
                <a:cs typeface="Arial"/>
              </a:rPr>
              <a:t>s</a:t>
            </a:r>
            <a:r>
              <a:rPr lang="en-US" sz="2800" dirty="0">
                <a:cs typeface="Arial"/>
              </a:rPr>
              <a:t>a</a:t>
            </a:r>
            <a:r>
              <a:rPr lang="en-US" sz="2800" spc="-15" dirty="0">
                <a:cs typeface="Arial"/>
              </a:rPr>
              <a:t>d</a:t>
            </a:r>
            <a:r>
              <a:rPr lang="en-US" sz="2800" spc="5" dirty="0">
                <a:cs typeface="Arial"/>
              </a:rPr>
              <a:t>v</a:t>
            </a:r>
            <a:r>
              <a:rPr lang="en-US" sz="2800" dirty="0">
                <a:cs typeface="Arial"/>
              </a:rPr>
              <a:t>an</a:t>
            </a:r>
            <a:r>
              <a:rPr lang="en-US" sz="2800" spc="-10" dirty="0">
                <a:cs typeface="Arial"/>
              </a:rPr>
              <a:t>t</a:t>
            </a:r>
            <a:r>
              <a:rPr lang="en-US" sz="2800" dirty="0">
                <a:cs typeface="Arial"/>
              </a:rPr>
              <a:t>a</a:t>
            </a:r>
            <a:r>
              <a:rPr lang="en-US" sz="2800" spc="-15" dirty="0">
                <a:cs typeface="Arial"/>
              </a:rPr>
              <a:t>g</a:t>
            </a:r>
            <a:r>
              <a:rPr lang="en-US" sz="2800" dirty="0">
                <a:cs typeface="Arial"/>
              </a:rPr>
              <a:t>es</a:t>
            </a:r>
            <a:r>
              <a:rPr lang="en-US" sz="2800" spc="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d</a:t>
            </a:r>
            <a:r>
              <a:rPr lang="en-US" sz="2800" dirty="0">
                <a:cs typeface="Arial"/>
              </a:rPr>
              <a:t>e</a:t>
            </a:r>
            <a:r>
              <a:rPr lang="en-US" sz="2800" spc="5" dirty="0">
                <a:cs typeface="Arial"/>
              </a:rPr>
              <a:t>s</a:t>
            </a:r>
            <a:r>
              <a:rPr lang="en-US" sz="2800" spc="-10" dirty="0">
                <a:cs typeface="Arial"/>
              </a:rPr>
              <a:t>p</a:t>
            </a:r>
            <a:r>
              <a:rPr lang="en-US" sz="2800" dirty="0">
                <a:cs typeface="Arial"/>
              </a:rPr>
              <a:t>ite</a:t>
            </a:r>
            <a:r>
              <a:rPr lang="en-US" sz="2800" spc="-1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p</a:t>
            </a:r>
            <a:r>
              <a:rPr lang="en-US" sz="2800" spc="-15" dirty="0">
                <a:cs typeface="Arial"/>
              </a:rPr>
              <a:t>o</a:t>
            </a:r>
            <a:r>
              <a:rPr lang="en-US" sz="2800" dirty="0">
                <a:cs typeface="Arial"/>
              </a:rPr>
              <a:t>pul</a:t>
            </a:r>
            <a:r>
              <a:rPr lang="en-US" sz="2800" spc="-15" dirty="0">
                <a:cs typeface="Arial"/>
              </a:rPr>
              <a:t>a</a:t>
            </a:r>
            <a:r>
              <a:rPr lang="en-US" sz="2800" dirty="0">
                <a:cs typeface="Arial"/>
              </a:rPr>
              <a:t>ri</a:t>
            </a:r>
            <a:r>
              <a:rPr lang="en-US" sz="2800" spc="-10" dirty="0">
                <a:cs typeface="Arial"/>
              </a:rPr>
              <a:t>t</a:t>
            </a:r>
            <a:r>
              <a:rPr lang="en-US" sz="2800" dirty="0">
                <a:cs typeface="Arial"/>
              </a:rPr>
              <a:t>y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cs typeface="Arial"/>
              </a:rPr>
              <a:t>Databa</a:t>
            </a:r>
            <a:r>
              <a:rPr lang="en-US" sz="5400" spc="-5" dirty="0">
                <a:cs typeface="Arial"/>
              </a:rPr>
              <a:t>s</a:t>
            </a:r>
            <a:r>
              <a:rPr lang="en-US" sz="5400" dirty="0">
                <a:cs typeface="Arial"/>
              </a:rPr>
              <a:t>e</a:t>
            </a:r>
            <a:r>
              <a:rPr lang="en-US" sz="5400" spc="-5" dirty="0">
                <a:cs typeface="Arial"/>
              </a:rPr>
              <a:t> </a:t>
            </a:r>
            <a:r>
              <a:rPr lang="en-US" sz="5400" dirty="0">
                <a:cs typeface="Arial"/>
              </a:rPr>
              <a:t>Sys</a:t>
            </a:r>
            <a:r>
              <a:rPr lang="en-US" sz="5400" spc="5" dirty="0">
                <a:cs typeface="Arial"/>
              </a:rPr>
              <a:t>t</a:t>
            </a:r>
            <a:r>
              <a:rPr lang="en-US" sz="5400" dirty="0">
                <a:cs typeface="Arial"/>
              </a:rPr>
              <a:t>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MySQL </a:t>
            </a:r>
          </a:p>
          <a:p>
            <a:r>
              <a:rPr lang="en-US" dirty="0">
                <a:solidFill>
                  <a:srgbClr val="00B050"/>
                </a:solidFill>
              </a:rPr>
              <a:t>PostgreSQL</a:t>
            </a:r>
          </a:p>
          <a:p>
            <a:r>
              <a:rPr lang="en-US" dirty="0">
                <a:solidFill>
                  <a:srgbClr val="00B050"/>
                </a:solidFill>
              </a:rPr>
              <a:t>MariaDB (similar to MySQL and open source)</a:t>
            </a:r>
          </a:p>
          <a:p>
            <a:r>
              <a:rPr lang="en-US" dirty="0"/>
              <a:t>MongoDB </a:t>
            </a:r>
          </a:p>
          <a:p>
            <a:r>
              <a:rPr lang="en-US" dirty="0"/>
              <a:t>Hadoop (for Big Data) 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B5F760-A7E7-9143-838F-EED313A33E91}"/>
              </a:ext>
            </a:extLst>
          </p:cNvPr>
          <p:cNvSpPr/>
          <p:nvPr/>
        </p:nvSpPr>
        <p:spPr>
          <a:xfrm>
            <a:off x="1003300" y="1797050"/>
            <a:ext cx="8077200" cy="20574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90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69570">
              <a:lnSpc>
                <a:spcPct val="100000"/>
              </a:lnSpc>
            </a:pPr>
            <a:r>
              <a:rPr sz="4400" dirty="0">
                <a:latin typeface="Arial"/>
                <a:cs typeface="Arial"/>
              </a:rPr>
              <a:t>Other</a:t>
            </a:r>
            <a:r>
              <a:rPr sz="4400" spc="-10" dirty="0">
                <a:latin typeface="Arial"/>
                <a:cs typeface="Arial"/>
              </a:rPr>
              <a:t> </a:t>
            </a:r>
            <a:r>
              <a:rPr sz="4400" spc="0" dirty="0">
                <a:latin typeface="Arial"/>
                <a:cs typeface="Arial"/>
              </a:rPr>
              <a:t>Relati</a:t>
            </a:r>
            <a:r>
              <a:rPr sz="4400" spc="-5" dirty="0">
                <a:latin typeface="Arial"/>
                <a:cs typeface="Arial"/>
              </a:rPr>
              <a:t>o</a:t>
            </a:r>
            <a:r>
              <a:rPr sz="4400" spc="0" dirty="0">
                <a:latin typeface="Arial"/>
                <a:cs typeface="Arial"/>
              </a:rPr>
              <a:t>nal</a:t>
            </a:r>
            <a:r>
              <a:rPr sz="4400" spc="5" dirty="0">
                <a:latin typeface="Arial"/>
                <a:cs typeface="Arial"/>
              </a:rPr>
              <a:t> </a:t>
            </a:r>
            <a:r>
              <a:rPr sz="4400" spc="0" dirty="0">
                <a:latin typeface="Arial"/>
                <a:cs typeface="Arial"/>
              </a:rPr>
              <a:t>Databases</a:t>
            </a:r>
            <a:endParaRPr sz="4400">
              <a:latin typeface="Arial"/>
              <a:cs typeface="Arial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</a:t>
            </a:r>
          </a:p>
          <a:p>
            <a:pPr lvl="1"/>
            <a:r>
              <a:rPr lang="en-US" dirty="0"/>
              <a:t>MySQL &amp; its forks – </a:t>
            </a:r>
            <a:r>
              <a:rPr lang="en-US" dirty="0" err="1"/>
              <a:t>MariaDB</a:t>
            </a:r>
            <a:endParaRPr lang="en-US" dirty="0"/>
          </a:p>
          <a:p>
            <a:pPr lvl="1"/>
            <a:r>
              <a:rPr lang="en-US" dirty="0" err="1"/>
              <a:t>PostgreSQL</a:t>
            </a:r>
            <a:endParaRPr lang="en-US" dirty="0"/>
          </a:p>
          <a:p>
            <a:r>
              <a:rPr lang="en-US" dirty="0"/>
              <a:t>Proprietary</a:t>
            </a:r>
          </a:p>
          <a:p>
            <a:pPr lvl="1"/>
            <a:r>
              <a:rPr lang="en-US" dirty="0"/>
              <a:t>DB2</a:t>
            </a:r>
          </a:p>
          <a:p>
            <a:pPr lvl="1"/>
            <a:r>
              <a:rPr lang="en-US" dirty="0"/>
              <a:t>Oracle</a:t>
            </a:r>
          </a:p>
          <a:p>
            <a:pPr lvl="1"/>
            <a:r>
              <a:rPr lang="en-US" dirty="0"/>
              <a:t>SQL Server</a:t>
            </a:r>
          </a:p>
          <a:p>
            <a:pPr lvl="1"/>
            <a:r>
              <a:rPr lang="en-US" dirty="0"/>
              <a:t>MySQL - now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sz="4000" dirty="0">
                <a:cs typeface="Arial"/>
              </a:rPr>
              <a:t>&lt;a</a:t>
            </a:r>
            <a:r>
              <a:rPr sz="4000" spc="-5" dirty="0">
                <a:cs typeface="Arial"/>
              </a:rPr>
              <a:t>s</a:t>
            </a:r>
            <a:r>
              <a:rPr sz="4000" spc="0" dirty="0">
                <a:cs typeface="Arial"/>
              </a:rPr>
              <a:t>ide&gt;</a:t>
            </a:r>
            <a:r>
              <a:rPr sz="4000" spc="-245" dirty="0">
                <a:cs typeface="Arial"/>
              </a:rPr>
              <a:t> </a:t>
            </a:r>
            <a:br>
              <a:rPr lang="en-US" sz="4000" spc="-245" dirty="0">
                <a:cs typeface="Arial"/>
              </a:rPr>
            </a:br>
            <a:r>
              <a:rPr sz="4000" spc="0" dirty="0">
                <a:cs typeface="Arial"/>
              </a:rPr>
              <a:t>ACID</a:t>
            </a:r>
            <a:endParaRPr sz="4000" dirty="0"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12700">
              <a:lnSpc>
                <a:spcPts val="3590"/>
              </a:lnSpc>
            </a:pPr>
            <a:r>
              <a:rPr lang="en-US" sz="2800" i="1" dirty="0">
                <a:cs typeface="Arial"/>
              </a:rPr>
              <a:t>A</a:t>
            </a:r>
            <a:r>
              <a:rPr lang="en-US" sz="2800" i="1" spc="-10" dirty="0">
                <a:cs typeface="Arial"/>
              </a:rPr>
              <a:t>t</a:t>
            </a:r>
            <a:r>
              <a:rPr lang="en-US" sz="2800" i="1" dirty="0">
                <a:cs typeface="Arial"/>
              </a:rPr>
              <a:t>o</a:t>
            </a:r>
            <a:r>
              <a:rPr lang="en-US" sz="2800" i="1" spc="-10" dirty="0">
                <a:cs typeface="Arial"/>
              </a:rPr>
              <a:t>m</a:t>
            </a:r>
            <a:r>
              <a:rPr lang="en-US" sz="2800" i="1" dirty="0">
                <a:cs typeface="Arial"/>
              </a:rPr>
              <a:t>i</a:t>
            </a:r>
            <a:r>
              <a:rPr lang="en-US" sz="2800" i="1" spc="5" dirty="0">
                <a:cs typeface="Arial"/>
              </a:rPr>
              <a:t>c</a:t>
            </a:r>
            <a:r>
              <a:rPr lang="en-US" sz="2800" i="1" dirty="0">
                <a:cs typeface="Arial"/>
              </a:rPr>
              <a:t>ity</a:t>
            </a:r>
            <a:r>
              <a:rPr lang="en-US" sz="2800" i="1" spc="10" dirty="0">
                <a:cs typeface="Arial"/>
              </a:rPr>
              <a:t> </a:t>
            </a:r>
            <a:r>
              <a:rPr lang="en-US" sz="2800" dirty="0">
                <a:cs typeface="Arial"/>
              </a:rPr>
              <a:t>–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Each</a:t>
            </a:r>
            <a:r>
              <a:rPr lang="en-US" sz="2800" spc="-10" dirty="0">
                <a:cs typeface="Arial"/>
              </a:rPr>
              <a:t> </a:t>
            </a:r>
            <a:r>
              <a:rPr lang="en-US" sz="2800" dirty="0">
                <a:cs typeface="Arial"/>
              </a:rPr>
              <a:t>tr</a:t>
            </a:r>
            <a:r>
              <a:rPr lang="en-US" sz="2800" spc="-15" dirty="0">
                <a:cs typeface="Arial"/>
              </a:rPr>
              <a:t>a</a:t>
            </a:r>
            <a:r>
              <a:rPr lang="en-US" sz="2800" dirty="0">
                <a:cs typeface="Arial"/>
              </a:rPr>
              <a:t>n</a:t>
            </a:r>
            <a:r>
              <a:rPr lang="en-US" sz="2800" spc="5" dirty="0">
                <a:cs typeface="Arial"/>
              </a:rPr>
              <a:t>s</a:t>
            </a:r>
            <a:r>
              <a:rPr lang="en-US" sz="2800" spc="-10" dirty="0">
                <a:cs typeface="Arial"/>
              </a:rPr>
              <a:t>a</a:t>
            </a:r>
            <a:r>
              <a:rPr lang="en-US" sz="2800" spc="5" dirty="0">
                <a:cs typeface="Arial"/>
              </a:rPr>
              <a:t>c</a:t>
            </a:r>
            <a:r>
              <a:rPr lang="en-US" sz="2800" dirty="0">
                <a:cs typeface="Arial"/>
              </a:rPr>
              <a:t>ti</a:t>
            </a:r>
            <a:r>
              <a:rPr lang="en-US" sz="2800" spc="-15" dirty="0">
                <a:cs typeface="Arial"/>
              </a:rPr>
              <a:t>o</a:t>
            </a:r>
            <a:r>
              <a:rPr lang="en-US" sz="2800" dirty="0">
                <a:cs typeface="Arial"/>
              </a:rPr>
              <a:t>n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spc="5" dirty="0">
                <a:cs typeface="Arial"/>
              </a:rPr>
              <a:t>s</a:t>
            </a:r>
            <a:r>
              <a:rPr lang="en-US" sz="2800" spc="-10" dirty="0">
                <a:cs typeface="Arial"/>
              </a:rPr>
              <a:t>u</a:t>
            </a:r>
            <a:r>
              <a:rPr lang="en-US" sz="2800" spc="5" dirty="0">
                <a:cs typeface="Arial"/>
              </a:rPr>
              <a:t>cc</a:t>
            </a:r>
            <a:r>
              <a:rPr lang="en-US" sz="2800" spc="-10" dirty="0">
                <a:cs typeface="Arial"/>
              </a:rPr>
              <a:t>e</a:t>
            </a:r>
            <a:r>
              <a:rPr lang="en-US" sz="2800" dirty="0">
                <a:cs typeface="Arial"/>
              </a:rPr>
              <a:t>e</a:t>
            </a:r>
            <a:r>
              <a:rPr lang="en-US" sz="2800" spc="-15" dirty="0">
                <a:cs typeface="Arial"/>
              </a:rPr>
              <a:t>d</a:t>
            </a:r>
            <a:r>
              <a:rPr lang="en-US" sz="2800" spc="5" dirty="0">
                <a:cs typeface="Arial"/>
              </a:rPr>
              <a:t>s</a:t>
            </a:r>
            <a:r>
              <a:rPr lang="en-US" sz="2800" dirty="0">
                <a:cs typeface="Arial"/>
              </a:rPr>
              <a:t>,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or</a:t>
            </a:r>
            <a:r>
              <a:rPr lang="en-US" sz="2800" spc="-10" dirty="0">
                <a:cs typeface="Arial"/>
              </a:rPr>
              <a:t> </a:t>
            </a:r>
            <a:r>
              <a:rPr lang="en-US" sz="2800" dirty="0">
                <a:cs typeface="Arial"/>
              </a:rPr>
              <a:t>fa</a:t>
            </a:r>
            <a:r>
              <a:rPr lang="en-US" sz="2800" spc="-15" dirty="0">
                <a:cs typeface="Arial"/>
              </a:rPr>
              <a:t>i</a:t>
            </a:r>
            <a:r>
              <a:rPr lang="en-US" sz="2800" dirty="0">
                <a:cs typeface="Arial"/>
              </a:rPr>
              <a:t>ls to</a:t>
            </a:r>
            <a:r>
              <a:rPr lang="en-US" sz="2800" spc="-1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an</a:t>
            </a:r>
            <a:r>
              <a:rPr lang="en-US" sz="2800" spc="-1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u</a:t>
            </a:r>
            <a:r>
              <a:rPr lang="en-US" sz="2800" spc="-15" dirty="0">
                <a:cs typeface="Arial"/>
              </a:rPr>
              <a:t>n</a:t>
            </a:r>
            <a:r>
              <a:rPr lang="en-US" sz="2800" spc="5" dirty="0">
                <a:cs typeface="Arial"/>
              </a:rPr>
              <a:t>c</a:t>
            </a:r>
            <a:r>
              <a:rPr lang="en-US" sz="2800" dirty="0">
                <a:cs typeface="Arial"/>
              </a:rPr>
              <a:t>h</a:t>
            </a:r>
            <a:r>
              <a:rPr lang="en-US" sz="2800" spc="-15" dirty="0">
                <a:cs typeface="Arial"/>
              </a:rPr>
              <a:t>a</a:t>
            </a:r>
            <a:r>
              <a:rPr lang="en-US" sz="2800" dirty="0">
                <a:cs typeface="Arial"/>
              </a:rPr>
              <a:t>ng</a:t>
            </a:r>
            <a:r>
              <a:rPr lang="en-US" sz="2800" spc="-15" dirty="0">
                <a:cs typeface="Arial"/>
              </a:rPr>
              <a:t>e</a:t>
            </a:r>
            <a:r>
              <a:rPr lang="en-US" sz="2800" dirty="0">
                <a:cs typeface="Arial"/>
              </a:rPr>
              <a:t>d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state</a:t>
            </a:r>
            <a:endParaRPr lang="en-US" sz="1200" dirty="0"/>
          </a:p>
          <a:p>
            <a:pPr marR="121285">
              <a:lnSpc>
                <a:spcPts val="3590"/>
              </a:lnSpc>
            </a:pPr>
            <a:r>
              <a:rPr lang="en-US" sz="2800" i="1" spc="5" dirty="0">
                <a:cs typeface="Arial"/>
              </a:rPr>
              <a:t>C</a:t>
            </a:r>
            <a:r>
              <a:rPr lang="en-US" sz="2800" i="1" spc="-10" dirty="0">
                <a:cs typeface="Arial"/>
              </a:rPr>
              <a:t>o</a:t>
            </a:r>
            <a:r>
              <a:rPr lang="en-US" sz="2800" i="1" dirty="0">
                <a:cs typeface="Arial"/>
              </a:rPr>
              <a:t>n</a:t>
            </a:r>
            <a:r>
              <a:rPr lang="en-US" sz="2800" i="1" spc="5" dirty="0">
                <a:cs typeface="Arial"/>
              </a:rPr>
              <a:t>s</a:t>
            </a:r>
            <a:r>
              <a:rPr lang="en-US" sz="2800" i="1" spc="-15" dirty="0">
                <a:cs typeface="Arial"/>
              </a:rPr>
              <a:t>i</a:t>
            </a:r>
            <a:r>
              <a:rPr lang="en-US" sz="2800" i="1" spc="5" dirty="0">
                <a:cs typeface="Arial"/>
              </a:rPr>
              <a:t>s</a:t>
            </a:r>
            <a:r>
              <a:rPr lang="en-US" sz="2800" i="1" dirty="0">
                <a:cs typeface="Arial"/>
              </a:rPr>
              <a:t>te</a:t>
            </a:r>
            <a:r>
              <a:rPr lang="en-US" sz="2800" i="1" spc="-15" dirty="0">
                <a:cs typeface="Arial"/>
              </a:rPr>
              <a:t>n</a:t>
            </a:r>
            <a:r>
              <a:rPr lang="en-US" sz="2800" i="1" spc="5" dirty="0">
                <a:cs typeface="Arial"/>
              </a:rPr>
              <a:t>c</a:t>
            </a:r>
            <a:r>
              <a:rPr lang="en-US" sz="2800" i="1" dirty="0">
                <a:cs typeface="Arial"/>
              </a:rPr>
              <a:t>y</a:t>
            </a:r>
            <a:r>
              <a:rPr lang="en-US" sz="2800" i="1" spc="20" dirty="0">
                <a:cs typeface="Arial"/>
              </a:rPr>
              <a:t> </a:t>
            </a:r>
            <a:r>
              <a:rPr lang="en-US" sz="2800" dirty="0">
                <a:cs typeface="Arial"/>
              </a:rPr>
              <a:t>–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S</a:t>
            </a:r>
            <a:r>
              <a:rPr lang="en-US" sz="2800" spc="-10" dirty="0">
                <a:cs typeface="Arial"/>
              </a:rPr>
              <a:t>t</a:t>
            </a:r>
            <a:r>
              <a:rPr lang="en-US" sz="2800" dirty="0">
                <a:cs typeface="Arial"/>
              </a:rPr>
              <a:t>ate</a:t>
            </a:r>
            <a:r>
              <a:rPr lang="en-US" sz="2800" spc="-15" dirty="0">
                <a:cs typeface="Arial"/>
              </a:rPr>
              <a:t> </a:t>
            </a:r>
            <a:r>
              <a:rPr lang="en-US" sz="2800" spc="5" dirty="0">
                <a:cs typeface="Arial"/>
              </a:rPr>
              <a:t>c</a:t>
            </a:r>
            <a:r>
              <a:rPr lang="en-US" sz="2800" spc="-10" dirty="0">
                <a:cs typeface="Arial"/>
              </a:rPr>
              <a:t>h</a:t>
            </a:r>
            <a:r>
              <a:rPr lang="en-US" sz="2800" dirty="0">
                <a:cs typeface="Arial"/>
              </a:rPr>
              <a:t>an</a:t>
            </a:r>
            <a:r>
              <a:rPr lang="en-US" sz="2800" spc="-15" dirty="0">
                <a:cs typeface="Arial"/>
              </a:rPr>
              <a:t>g</a:t>
            </a:r>
            <a:r>
              <a:rPr lang="en-US" sz="2800" dirty="0">
                <a:cs typeface="Arial"/>
              </a:rPr>
              <a:t>es</a:t>
            </a:r>
            <a:r>
              <a:rPr lang="en-US" sz="2800" spc="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a</a:t>
            </a:r>
            <a:r>
              <a:rPr lang="en-US" sz="2800" dirty="0">
                <a:cs typeface="Arial"/>
              </a:rPr>
              <a:t>re</a:t>
            </a:r>
            <a:r>
              <a:rPr lang="en-US" sz="2800" spc="-10" dirty="0">
                <a:cs typeface="Arial"/>
              </a:rPr>
              <a:t> </a:t>
            </a:r>
            <a:r>
              <a:rPr lang="en-US" sz="2800" dirty="0">
                <a:cs typeface="Arial"/>
              </a:rPr>
              <a:t>always </a:t>
            </a:r>
            <a:r>
              <a:rPr lang="en-US" sz="2800" spc="5" dirty="0">
                <a:cs typeface="Arial"/>
              </a:rPr>
              <a:t>v</a:t>
            </a:r>
            <a:r>
              <a:rPr lang="en-US" sz="2800" dirty="0">
                <a:cs typeface="Arial"/>
              </a:rPr>
              <a:t>a</a:t>
            </a:r>
            <a:r>
              <a:rPr lang="en-US" sz="2800" spc="-15" dirty="0">
                <a:cs typeface="Arial"/>
              </a:rPr>
              <a:t>l</a:t>
            </a:r>
            <a:r>
              <a:rPr lang="en-US" sz="2800" dirty="0">
                <a:cs typeface="Arial"/>
              </a:rPr>
              <a:t>id a</a:t>
            </a:r>
            <a:r>
              <a:rPr lang="en-US" sz="2800" spc="-15" dirty="0">
                <a:cs typeface="Arial"/>
              </a:rPr>
              <a:t>n</a:t>
            </a:r>
            <a:r>
              <a:rPr lang="en-US" sz="2800" dirty="0">
                <a:cs typeface="Arial"/>
              </a:rPr>
              <a:t>d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wit</a:t>
            </a:r>
            <a:r>
              <a:rPr lang="en-US" sz="2800" spc="-15" dirty="0">
                <a:cs typeface="Arial"/>
              </a:rPr>
              <a:t>h</a:t>
            </a:r>
            <a:r>
              <a:rPr lang="en-US" sz="2800" dirty="0">
                <a:cs typeface="Arial"/>
              </a:rPr>
              <a:t>in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con</a:t>
            </a:r>
            <a:r>
              <a:rPr lang="en-US" sz="2800" spc="5" dirty="0">
                <a:cs typeface="Arial"/>
              </a:rPr>
              <a:t>s</a:t>
            </a:r>
            <a:r>
              <a:rPr lang="en-US" sz="2800" spc="-10" dirty="0">
                <a:cs typeface="Arial"/>
              </a:rPr>
              <a:t>t</a:t>
            </a:r>
            <a:r>
              <a:rPr lang="en-US" sz="2800" dirty="0">
                <a:cs typeface="Arial"/>
              </a:rPr>
              <a:t>ra</a:t>
            </a:r>
            <a:r>
              <a:rPr lang="en-US" sz="2800" spc="-15" dirty="0">
                <a:cs typeface="Arial"/>
              </a:rPr>
              <a:t>i</a:t>
            </a:r>
            <a:r>
              <a:rPr lang="en-US" sz="2800" dirty="0">
                <a:cs typeface="Arial"/>
              </a:rPr>
              <a:t>nts</a:t>
            </a:r>
            <a:endParaRPr lang="en-US" sz="1200" dirty="0"/>
          </a:p>
          <a:p>
            <a:pPr marR="17780">
              <a:lnSpc>
                <a:spcPts val="3590"/>
              </a:lnSpc>
            </a:pPr>
            <a:r>
              <a:rPr lang="en-US" sz="2800" i="1" dirty="0">
                <a:cs typeface="Arial"/>
              </a:rPr>
              <a:t>Is</a:t>
            </a:r>
            <a:r>
              <a:rPr lang="en-US" sz="2800" i="1" spc="-10" dirty="0">
                <a:cs typeface="Arial"/>
              </a:rPr>
              <a:t>o</a:t>
            </a:r>
            <a:r>
              <a:rPr lang="en-US" sz="2800" i="1" dirty="0">
                <a:cs typeface="Arial"/>
              </a:rPr>
              <a:t>lat</a:t>
            </a:r>
            <a:r>
              <a:rPr lang="en-US" sz="2800" i="1" spc="-15" dirty="0">
                <a:cs typeface="Arial"/>
              </a:rPr>
              <a:t>i</a:t>
            </a:r>
            <a:r>
              <a:rPr lang="en-US" sz="2800" i="1" dirty="0">
                <a:cs typeface="Arial"/>
              </a:rPr>
              <a:t>on </a:t>
            </a:r>
            <a:r>
              <a:rPr lang="en-US" sz="2800" dirty="0">
                <a:cs typeface="Arial"/>
              </a:rPr>
              <a:t>–</a:t>
            </a:r>
            <a:r>
              <a:rPr lang="en-US" sz="2800" spc="-60" dirty="0">
                <a:cs typeface="Arial"/>
              </a:rPr>
              <a:t> </a:t>
            </a:r>
            <a:r>
              <a:rPr lang="en-US" sz="2800" spc="-125" dirty="0">
                <a:cs typeface="Arial"/>
              </a:rPr>
              <a:t>T</a:t>
            </a:r>
            <a:r>
              <a:rPr lang="en-US" sz="2800" dirty="0">
                <a:cs typeface="Arial"/>
              </a:rPr>
              <a:t>ra</a:t>
            </a:r>
            <a:r>
              <a:rPr lang="en-US" sz="2800" spc="-15" dirty="0">
                <a:cs typeface="Arial"/>
              </a:rPr>
              <a:t>n</a:t>
            </a:r>
            <a:r>
              <a:rPr lang="en-US" sz="2800" spc="5" dirty="0">
                <a:cs typeface="Arial"/>
              </a:rPr>
              <a:t>s</a:t>
            </a:r>
            <a:r>
              <a:rPr lang="en-US" sz="2800" spc="-10" dirty="0">
                <a:cs typeface="Arial"/>
              </a:rPr>
              <a:t>a</a:t>
            </a:r>
            <a:r>
              <a:rPr lang="en-US" sz="2800" spc="5" dirty="0">
                <a:cs typeface="Arial"/>
              </a:rPr>
              <a:t>c</a:t>
            </a:r>
            <a:r>
              <a:rPr lang="en-US" sz="2800" dirty="0">
                <a:cs typeface="Arial"/>
              </a:rPr>
              <a:t>ti</a:t>
            </a:r>
            <a:r>
              <a:rPr lang="en-US" sz="2800" spc="-15" dirty="0">
                <a:cs typeface="Arial"/>
              </a:rPr>
              <a:t>o</a:t>
            </a:r>
            <a:r>
              <a:rPr lang="en-US" sz="2800" dirty="0">
                <a:cs typeface="Arial"/>
              </a:rPr>
              <a:t>ns</a:t>
            </a:r>
            <a:r>
              <a:rPr lang="en-US" sz="2800" spc="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m</a:t>
            </a:r>
            <a:r>
              <a:rPr lang="en-US" sz="2800" dirty="0">
                <a:cs typeface="Arial"/>
              </a:rPr>
              <a:t>u</a:t>
            </a:r>
            <a:r>
              <a:rPr lang="en-US" sz="2800" spc="5" dirty="0">
                <a:cs typeface="Arial"/>
              </a:rPr>
              <a:t>s</a:t>
            </a:r>
            <a:r>
              <a:rPr lang="en-US" sz="2800" dirty="0">
                <a:cs typeface="Arial"/>
              </a:rPr>
              <a:t>t</a:t>
            </a:r>
            <a:r>
              <a:rPr lang="en-US" sz="2800" spc="-10" dirty="0">
                <a:cs typeface="Arial"/>
              </a:rPr>
              <a:t> </a:t>
            </a:r>
            <a:r>
              <a:rPr lang="en-US" sz="2800" dirty="0">
                <a:cs typeface="Arial"/>
              </a:rPr>
              <a:t>n</a:t>
            </a:r>
            <a:r>
              <a:rPr lang="en-US" sz="2800" spc="-15" dirty="0">
                <a:cs typeface="Arial"/>
              </a:rPr>
              <a:t>o</a:t>
            </a:r>
            <a:r>
              <a:rPr lang="en-US" sz="2800" dirty="0">
                <a:cs typeface="Arial"/>
              </a:rPr>
              <a:t>t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i</a:t>
            </a:r>
            <a:r>
              <a:rPr lang="en-US" sz="2800" spc="-15" dirty="0">
                <a:cs typeface="Arial"/>
              </a:rPr>
              <a:t>n</a:t>
            </a:r>
            <a:r>
              <a:rPr lang="en-US" sz="2800" dirty="0">
                <a:cs typeface="Arial"/>
              </a:rPr>
              <a:t>ter</a:t>
            </a:r>
            <a:r>
              <a:rPr lang="en-US" sz="2800" spc="-15" dirty="0">
                <a:cs typeface="Arial"/>
              </a:rPr>
              <a:t>f</a:t>
            </a:r>
            <a:r>
              <a:rPr lang="en-US" sz="2800" dirty="0">
                <a:cs typeface="Arial"/>
              </a:rPr>
              <a:t>ere</a:t>
            </a:r>
            <a:r>
              <a:rPr lang="en-US" sz="2800" spc="-15" dirty="0">
                <a:cs typeface="Arial"/>
              </a:rPr>
              <a:t> </a:t>
            </a:r>
            <a:r>
              <a:rPr lang="en-US" sz="2800" spc="5" dirty="0">
                <a:cs typeface="Arial"/>
              </a:rPr>
              <a:t>w</a:t>
            </a:r>
            <a:r>
              <a:rPr lang="en-US" sz="2800" dirty="0">
                <a:cs typeface="Arial"/>
              </a:rPr>
              <a:t>i</a:t>
            </a:r>
            <a:r>
              <a:rPr lang="en-US" sz="2800" spc="-10" dirty="0">
                <a:cs typeface="Arial"/>
              </a:rPr>
              <a:t>t</a:t>
            </a:r>
            <a:r>
              <a:rPr lang="en-US" sz="2800" dirty="0">
                <a:cs typeface="Arial"/>
              </a:rPr>
              <a:t>h e</a:t>
            </a:r>
            <a:r>
              <a:rPr lang="en-US" sz="2800" spc="-15" dirty="0">
                <a:cs typeface="Arial"/>
              </a:rPr>
              <a:t>a</a:t>
            </a:r>
            <a:r>
              <a:rPr lang="en-US" sz="2800" spc="5" dirty="0">
                <a:cs typeface="Arial"/>
              </a:rPr>
              <a:t>c</a:t>
            </a:r>
            <a:r>
              <a:rPr lang="en-US" sz="2800" dirty="0">
                <a:cs typeface="Arial"/>
              </a:rPr>
              <a:t>h</a:t>
            </a:r>
            <a:r>
              <a:rPr lang="en-US" sz="2800" spc="-10" dirty="0">
                <a:cs typeface="Arial"/>
              </a:rPr>
              <a:t> </a:t>
            </a:r>
            <a:r>
              <a:rPr lang="en-US" sz="2800" dirty="0">
                <a:cs typeface="Arial"/>
              </a:rPr>
              <a:t>ot</a:t>
            </a:r>
            <a:r>
              <a:rPr lang="en-US" sz="2800" spc="-15" dirty="0">
                <a:cs typeface="Arial"/>
              </a:rPr>
              <a:t>h</a:t>
            </a:r>
            <a:r>
              <a:rPr lang="en-US" sz="2800" dirty="0">
                <a:cs typeface="Arial"/>
              </a:rPr>
              <a:t>er</a:t>
            </a:r>
            <a:endParaRPr lang="en-US" sz="1200" dirty="0"/>
          </a:p>
          <a:p>
            <a:pPr marR="1190625">
              <a:lnSpc>
                <a:spcPts val="3579"/>
              </a:lnSpc>
            </a:pPr>
            <a:r>
              <a:rPr lang="en-US" sz="2800" i="1" spc="5" dirty="0">
                <a:cs typeface="Arial"/>
              </a:rPr>
              <a:t>D</a:t>
            </a:r>
            <a:r>
              <a:rPr lang="en-US" sz="2800" i="1" spc="-10" dirty="0">
                <a:cs typeface="Arial"/>
              </a:rPr>
              <a:t>u</a:t>
            </a:r>
            <a:r>
              <a:rPr lang="en-US" sz="2800" i="1" dirty="0">
                <a:cs typeface="Arial"/>
              </a:rPr>
              <a:t>ra</a:t>
            </a:r>
            <a:r>
              <a:rPr lang="en-US" sz="2800" i="1" spc="-15" dirty="0">
                <a:cs typeface="Arial"/>
              </a:rPr>
              <a:t>b</a:t>
            </a:r>
            <a:r>
              <a:rPr lang="en-US" sz="2800" i="1" dirty="0">
                <a:cs typeface="Arial"/>
              </a:rPr>
              <a:t>ili</a:t>
            </a:r>
            <a:r>
              <a:rPr lang="en-US" sz="2800" i="1" spc="-15" dirty="0">
                <a:cs typeface="Arial"/>
              </a:rPr>
              <a:t>t</a:t>
            </a:r>
            <a:r>
              <a:rPr lang="en-US" sz="2800" i="1" dirty="0">
                <a:cs typeface="Arial"/>
              </a:rPr>
              <a:t>y</a:t>
            </a:r>
            <a:r>
              <a:rPr lang="en-US" sz="2800" i="1" spc="20" dirty="0">
                <a:cs typeface="Arial"/>
              </a:rPr>
              <a:t> </a:t>
            </a:r>
            <a:r>
              <a:rPr lang="en-US" sz="2800" dirty="0">
                <a:cs typeface="Arial"/>
              </a:rPr>
              <a:t>–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F</a:t>
            </a:r>
            <a:r>
              <a:rPr lang="en-US" sz="2800" dirty="0">
                <a:cs typeface="Arial"/>
              </a:rPr>
              <a:t>a</a:t>
            </a:r>
            <a:r>
              <a:rPr lang="en-US" sz="2800" spc="-15" dirty="0">
                <a:cs typeface="Arial"/>
              </a:rPr>
              <a:t>u</a:t>
            </a:r>
            <a:r>
              <a:rPr lang="en-US" sz="2800" dirty="0">
                <a:cs typeface="Arial"/>
              </a:rPr>
              <a:t>lt-t</a:t>
            </a:r>
            <a:r>
              <a:rPr lang="en-US" sz="2800" spc="-20" dirty="0">
                <a:cs typeface="Arial"/>
              </a:rPr>
              <a:t>o</a:t>
            </a:r>
            <a:r>
              <a:rPr lang="en-US" sz="2800" dirty="0">
                <a:cs typeface="Arial"/>
              </a:rPr>
              <a:t>le</a:t>
            </a:r>
            <a:r>
              <a:rPr lang="en-US" sz="2800" spc="-10" dirty="0">
                <a:cs typeface="Arial"/>
              </a:rPr>
              <a:t>r</a:t>
            </a:r>
            <a:r>
              <a:rPr lang="en-US" sz="2800" dirty="0">
                <a:cs typeface="Arial"/>
              </a:rPr>
              <a:t>ance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a</a:t>
            </a:r>
            <a:r>
              <a:rPr lang="en-US" sz="2800" dirty="0">
                <a:cs typeface="Arial"/>
              </a:rPr>
              <a:t>ft</a:t>
            </a:r>
            <a:r>
              <a:rPr lang="en-US" sz="2800" spc="-20" dirty="0">
                <a:cs typeface="Arial"/>
              </a:rPr>
              <a:t>e</a:t>
            </a:r>
            <a:r>
              <a:rPr lang="en-US" sz="2800" dirty="0">
                <a:cs typeface="Arial"/>
              </a:rPr>
              <a:t>r a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f</a:t>
            </a:r>
            <a:r>
              <a:rPr lang="en-US" sz="2800" dirty="0">
                <a:cs typeface="Arial"/>
              </a:rPr>
              <a:t>ai</a:t>
            </a:r>
            <a:r>
              <a:rPr lang="en-US" sz="2800" spc="-15" dirty="0">
                <a:cs typeface="Arial"/>
              </a:rPr>
              <a:t>l</a:t>
            </a:r>
            <a:r>
              <a:rPr lang="en-US" sz="2800" dirty="0">
                <a:cs typeface="Arial"/>
              </a:rPr>
              <a:t>ed tr</a:t>
            </a:r>
            <a:r>
              <a:rPr lang="en-US" sz="2800" spc="-15" dirty="0">
                <a:cs typeface="Arial"/>
              </a:rPr>
              <a:t>a</a:t>
            </a:r>
            <a:r>
              <a:rPr lang="en-US" sz="2800" dirty="0">
                <a:cs typeface="Arial"/>
              </a:rPr>
              <a:t>n</a:t>
            </a:r>
            <a:r>
              <a:rPr lang="en-US" sz="2800" spc="5" dirty="0">
                <a:cs typeface="Arial"/>
              </a:rPr>
              <a:t>s</a:t>
            </a:r>
            <a:r>
              <a:rPr lang="en-US" sz="2800" spc="-10" dirty="0">
                <a:cs typeface="Arial"/>
              </a:rPr>
              <a:t>a</a:t>
            </a:r>
            <a:r>
              <a:rPr lang="en-US" sz="2800" spc="5" dirty="0">
                <a:cs typeface="Arial"/>
              </a:rPr>
              <a:t>c</a:t>
            </a:r>
            <a:r>
              <a:rPr lang="en-US" sz="2800" dirty="0">
                <a:cs typeface="Arial"/>
              </a:rPr>
              <a:t>ti</a:t>
            </a:r>
            <a:r>
              <a:rPr lang="en-US" sz="2800" spc="-15" dirty="0">
                <a:cs typeface="Arial"/>
              </a:rPr>
              <a:t>o</a:t>
            </a:r>
            <a:r>
              <a:rPr lang="en-US" sz="2800" dirty="0">
                <a:cs typeface="Arial"/>
              </a:rPr>
              <a:t>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sz="4400" dirty="0">
                <a:cs typeface="Arial"/>
              </a:rPr>
              <a:t>N</a:t>
            </a:r>
            <a:r>
              <a:rPr sz="4400" spc="-10" dirty="0">
                <a:cs typeface="Arial"/>
              </a:rPr>
              <a:t>o</a:t>
            </a:r>
            <a:r>
              <a:rPr sz="4400" spc="5" dirty="0">
                <a:cs typeface="Arial"/>
              </a:rPr>
              <a:t>S</a:t>
            </a:r>
            <a:r>
              <a:rPr sz="4400" spc="-15" dirty="0">
                <a:cs typeface="Arial"/>
              </a:rPr>
              <a:t>Q</a:t>
            </a:r>
            <a:r>
              <a:rPr sz="4400" spc="0" dirty="0">
                <a:cs typeface="Arial"/>
              </a:rPr>
              <a:t>L</a:t>
            </a:r>
            <a:r>
              <a:rPr sz="4400" spc="-160" dirty="0">
                <a:cs typeface="Arial"/>
              </a:rPr>
              <a:t> </a:t>
            </a:r>
            <a:r>
              <a:rPr sz="4400" spc="0" dirty="0">
                <a:cs typeface="Arial"/>
              </a:rPr>
              <a:t>Datab</a:t>
            </a:r>
            <a:r>
              <a:rPr sz="4400" spc="-15" dirty="0">
                <a:cs typeface="Arial"/>
              </a:rPr>
              <a:t>a</a:t>
            </a:r>
            <a:r>
              <a:rPr sz="4400" spc="0" dirty="0">
                <a:cs typeface="Arial"/>
              </a:rPr>
              <a:t>ses</a:t>
            </a:r>
            <a:endParaRPr sz="4400" dirty="0">
              <a:cs typeface="Arial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i="1" dirty="0"/>
              <a:t>class</a:t>
            </a:r>
            <a:r>
              <a:rPr lang="en-US" dirty="0"/>
              <a:t> of DBMS</a:t>
            </a:r>
          </a:p>
          <a:p>
            <a:r>
              <a:rPr lang="en-US" dirty="0"/>
              <a:t>Non-relational</a:t>
            </a:r>
          </a:p>
          <a:p>
            <a:r>
              <a:rPr lang="en-US" dirty="0"/>
              <a:t>Don’t use SQL</a:t>
            </a:r>
          </a:p>
          <a:p>
            <a:r>
              <a:rPr lang="en-US" dirty="0"/>
              <a:t>Not necessarily ACID compliant</a:t>
            </a:r>
          </a:p>
          <a:p>
            <a:r>
              <a:rPr lang="en-US" dirty="0"/>
              <a:t>Trade off data integrity in favor of scalability/performance</a:t>
            </a:r>
          </a:p>
          <a:p>
            <a:r>
              <a:rPr lang="en-US" dirty="0"/>
              <a:t>Usually supports distributed architecture</a:t>
            </a:r>
          </a:p>
          <a:p>
            <a:r>
              <a:rPr lang="en-US" dirty="0" err="1"/>
              <a:t>MongoDB</a:t>
            </a:r>
            <a:r>
              <a:rPr lang="en-US" dirty="0"/>
              <a:t>, XML, </a:t>
            </a:r>
            <a:r>
              <a:rPr lang="en-US" dirty="0" err="1"/>
              <a:t>BigTable</a:t>
            </a:r>
            <a:r>
              <a:rPr lang="en-US" dirty="0"/>
              <a:t>, etc…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31800">
              <a:lnSpc>
                <a:spcPct val="100000"/>
              </a:lnSpc>
            </a:pPr>
            <a:r>
              <a:rPr sz="4400" dirty="0">
                <a:latin typeface="Arial"/>
                <a:cs typeface="Arial"/>
              </a:rPr>
              <a:t>Obje</a:t>
            </a:r>
            <a:r>
              <a:rPr sz="4400" spc="-5" dirty="0">
                <a:latin typeface="Arial"/>
                <a:cs typeface="Arial"/>
              </a:rPr>
              <a:t>c</a:t>
            </a:r>
            <a:r>
              <a:rPr sz="4400" spc="0" dirty="0">
                <a:latin typeface="Arial"/>
                <a:cs typeface="Arial"/>
              </a:rPr>
              <a:t>t</a:t>
            </a:r>
            <a:r>
              <a:rPr sz="4400" spc="5" dirty="0">
                <a:latin typeface="Arial"/>
                <a:cs typeface="Arial"/>
              </a:rPr>
              <a:t> </a:t>
            </a:r>
            <a:r>
              <a:rPr sz="4400" spc="0" dirty="0">
                <a:latin typeface="Arial"/>
                <a:cs typeface="Arial"/>
              </a:rPr>
              <a:t>O</a:t>
            </a:r>
            <a:r>
              <a:rPr sz="4400" spc="-10" dirty="0">
                <a:latin typeface="Arial"/>
                <a:cs typeface="Arial"/>
              </a:rPr>
              <a:t>r</a:t>
            </a:r>
            <a:r>
              <a:rPr sz="4400" spc="0" dirty="0">
                <a:latin typeface="Arial"/>
                <a:cs typeface="Arial"/>
              </a:rPr>
              <a:t>iented</a:t>
            </a:r>
            <a:r>
              <a:rPr sz="4400" spc="-10" dirty="0">
                <a:latin typeface="Arial"/>
                <a:cs typeface="Arial"/>
              </a:rPr>
              <a:t> </a:t>
            </a:r>
            <a:r>
              <a:rPr sz="4400" spc="0" dirty="0">
                <a:latin typeface="Arial"/>
                <a:cs typeface="Arial"/>
              </a:rPr>
              <a:t>Dat</a:t>
            </a:r>
            <a:r>
              <a:rPr sz="4400" spc="-5" dirty="0">
                <a:latin typeface="Arial"/>
                <a:cs typeface="Arial"/>
              </a:rPr>
              <a:t>a</a:t>
            </a:r>
            <a:r>
              <a:rPr sz="4400" spc="0" dirty="0">
                <a:latin typeface="Arial"/>
                <a:cs typeface="Arial"/>
              </a:rPr>
              <a:t>bases</a:t>
            </a:r>
            <a:endParaRPr sz="4400">
              <a:latin typeface="Arial"/>
              <a:cs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12700">
              <a:lnSpc>
                <a:spcPts val="3590"/>
              </a:lnSpc>
            </a:pPr>
            <a:r>
              <a:rPr lang="en-US" sz="2800" spc="5" dirty="0">
                <a:latin typeface="Arial"/>
                <a:cs typeface="Arial"/>
              </a:rPr>
              <a:t>N</a:t>
            </a:r>
            <a:r>
              <a:rPr lang="en-US" sz="2800" spc="-10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t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to</a:t>
            </a:r>
            <a:r>
              <a:rPr lang="en-US" sz="2800" spc="-1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be</a:t>
            </a:r>
            <a:r>
              <a:rPr lang="en-US" sz="2800" spc="-15" dirty="0">
                <a:latin typeface="Arial"/>
                <a:cs typeface="Arial"/>
              </a:rPr>
              <a:t> </a:t>
            </a:r>
            <a:r>
              <a:rPr lang="en-US" sz="2800" spc="5" dirty="0">
                <a:latin typeface="Arial"/>
                <a:cs typeface="Arial"/>
              </a:rPr>
              <a:t>c</a:t>
            </a:r>
            <a:r>
              <a:rPr lang="en-US" sz="2800" spc="-10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nfused</a:t>
            </a:r>
            <a:r>
              <a:rPr lang="en-US" sz="2800" spc="-15" dirty="0">
                <a:latin typeface="Arial"/>
                <a:cs typeface="Arial"/>
              </a:rPr>
              <a:t> </a:t>
            </a:r>
            <a:r>
              <a:rPr lang="en-US" sz="2800" spc="5" dirty="0">
                <a:latin typeface="Arial"/>
                <a:cs typeface="Arial"/>
              </a:rPr>
              <a:t>w</a:t>
            </a:r>
            <a:r>
              <a:rPr lang="en-US" sz="2800" dirty="0">
                <a:latin typeface="Arial"/>
                <a:cs typeface="Arial"/>
              </a:rPr>
              <a:t>i</a:t>
            </a:r>
            <a:r>
              <a:rPr lang="en-US" sz="2800" spc="-10" dirty="0">
                <a:latin typeface="Arial"/>
                <a:cs typeface="Arial"/>
              </a:rPr>
              <a:t>t</a:t>
            </a:r>
            <a:r>
              <a:rPr lang="en-US" sz="2800" dirty="0">
                <a:latin typeface="Arial"/>
                <a:cs typeface="Arial"/>
              </a:rPr>
              <a:t>h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o</a:t>
            </a:r>
            <a:r>
              <a:rPr lang="en-US" sz="2800" spc="-15" dirty="0">
                <a:latin typeface="Arial"/>
                <a:cs typeface="Arial"/>
              </a:rPr>
              <a:t>b</a:t>
            </a:r>
            <a:r>
              <a:rPr lang="en-US" sz="2800" dirty="0">
                <a:latin typeface="Arial"/>
                <a:cs typeface="Arial"/>
              </a:rPr>
              <a:t>j</a:t>
            </a:r>
            <a:r>
              <a:rPr lang="en-US" sz="2800" spc="-15" dirty="0">
                <a:latin typeface="Arial"/>
                <a:cs typeface="Arial"/>
              </a:rPr>
              <a:t>e</a:t>
            </a:r>
            <a:r>
              <a:rPr lang="en-US" sz="2800" spc="5" dirty="0">
                <a:latin typeface="Arial"/>
                <a:cs typeface="Arial"/>
              </a:rPr>
              <a:t>c</a:t>
            </a:r>
            <a:r>
              <a:rPr lang="en-US" sz="2800" dirty="0">
                <a:latin typeface="Arial"/>
                <a:cs typeface="Arial"/>
              </a:rPr>
              <a:t>t-r</a:t>
            </a:r>
            <a:r>
              <a:rPr lang="en-US" sz="2800" spc="-15" dirty="0">
                <a:latin typeface="Arial"/>
                <a:cs typeface="Arial"/>
              </a:rPr>
              <a:t>e</a:t>
            </a:r>
            <a:r>
              <a:rPr lang="en-US" sz="2800" dirty="0">
                <a:latin typeface="Arial"/>
                <a:cs typeface="Arial"/>
              </a:rPr>
              <a:t>lat</a:t>
            </a:r>
            <a:r>
              <a:rPr lang="en-US" sz="2800" spc="-15" dirty="0">
                <a:latin typeface="Arial"/>
                <a:cs typeface="Arial"/>
              </a:rPr>
              <a:t>i</a:t>
            </a:r>
            <a:r>
              <a:rPr lang="en-US" sz="2800" dirty="0">
                <a:latin typeface="Arial"/>
                <a:cs typeface="Arial"/>
              </a:rPr>
              <a:t>o</a:t>
            </a:r>
            <a:r>
              <a:rPr lang="en-US" sz="2800" spc="-15" dirty="0">
                <a:latin typeface="Arial"/>
                <a:cs typeface="Arial"/>
              </a:rPr>
              <a:t>n</a:t>
            </a:r>
            <a:r>
              <a:rPr lang="en-US" sz="2800" dirty="0">
                <a:latin typeface="Arial"/>
                <a:cs typeface="Arial"/>
              </a:rPr>
              <a:t>al </a:t>
            </a:r>
            <a:r>
              <a:rPr lang="en-US" sz="2800" spc="-10" dirty="0">
                <a:latin typeface="Arial"/>
                <a:cs typeface="Arial"/>
              </a:rPr>
              <a:t>m</a:t>
            </a:r>
            <a:r>
              <a:rPr lang="en-US" sz="2800" dirty="0">
                <a:latin typeface="Arial"/>
                <a:cs typeface="Arial"/>
              </a:rPr>
              <a:t>ap</a:t>
            </a:r>
            <a:r>
              <a:rPr lang="en-US" sz="2800" spc="-15" dirty="0">
                <a:latin typeface="Arial"/>
                <a:cs typeface="Arial"/>
              </a:rPr>
              <a:t>p</a:t>
            </a:r>
            <a:r>
              <a:rPr lang="en-US" sz="2800" dirty="0">
                <a:latin typeface="Arial"/>
                <a:cs typeface="Arial"/>
              </a:rPr>
              <a:t>ing</a:t>
            </a:r>
          </a:p>
          <a:p>
            <a:pPr marR="934085">
              <a:lnSpc>
                <a:spcPts val="5000"/>
              </a:lnSpc>
              <a:spcBef>
                <a:spcPts val="290"/>
              </a:spcBef>
            </a:pPr>
            <a:r>
              <a:rPr lang="en-US" sz="2800" spc="5" dirty="0">
                <a:latin typeface="Arial"/>
                <a:cs typeface="Arial"/>
              </a:rPr>
              <a:t>D</a:t>
            </a:r>
            <a:r>
              <a:rPr lang="en-US" sz="2800" spc="-10" dirty="0">
                <a:latin typeface="Arial"/>
                <a:cs typeface="Arial"/>
              </a:rPr>
              <a:t>a</a:t>
            </a:r>
            <a:r>
              <a:rPr lang="en-US" sz="2800" dirty="0">
                <a:latin typeface="Arial"/>
                <a:cs typeface="Arial"/>
              </a:rPr>
              <a:t>ta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mo</a:t>
            </a:r>
            <a:r>
              <a:rPr lang="en-US" sz="2800" dirty="0">
                <a:latin typeface="Arial"/>
                <a:cs typeface="Arial"/>
              </a:rPr>
              <a:t>del</a:t>
            </a:r>
            <a:r>
              <a:rPr lang="en-US" sz="2800" spc="-1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re</a:t>
            </a:r>
            <a:r>
              <a:rPr lang="en-US" sz="2800" spc="-15" dirty="0">
                <a:latin typeface="Arial"/>
                <a:cs typeface="Arial"/>
              </a:rPr>
              <a:t>p</a:t>
            </a:r>
            <a:r>
              <a:rPr lang="en-US" sz="2800" dirty="0">
                <a:latin typeface="Arial"/>
                <a:cs typeface="Arial"/>
              </a:rPr>
              <a:t>resen</a:t>
            </a:r>
            <a:r>
              <a:rPr lang="en-US" sz="2800" spc="-15" dirty="0">
                <a:latin typeface="Arial"/>
                <a:cs typeface="Arial"/>
              </a:rPr>
              <a:t>t</a:t>
            </a:r>
            <a:r>
              <a:rPr lang="en-US" sz="2800" dirty="0">
                <a:latin typeface="Arial"/>
                <a:cs typeface="Arial"/>
              </a:rPr>
              <a:t>ed</a:t>
            </a:r>
            <a:r>
              <a:rPr lang="en-US" sz="2800" spc="-1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as</a:t>
            </a:r>
            <a:r>
              <a:rPr lang="en-US" sz="2800" spc="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bj</a:t>
            </a:r>
            <a:r>
              <a:rPr lang="en-US" sz="2800" spc="-15" dirty="0">
                <a:latin typeface="Arial"/>
                <a:cs typeface="Arial"/>
              </a:rPr>
              <a:t>e</a:t>
            </a:r>
            <a:r>
              <a:rPr lang="en-US" sz="2800" spc="5" dirty="0">
                <a:latin typeface="Arial"/>
                <a:cs typeface="Arial"/>
              </a:rPr>
              <a:t>c</a:t>
            </a:r>
            <a:r>
              <a:rPr lang="en-US" sz="2800" dirty="0">
                <a:latin typeface="Arial"/>
                <a:cs typeface="Arial"/>
              </a:rPr>
              <a:t>ts </a:t>
            </a:r>
          </a:p>
          <a:p>
            <a:pPr marR="934085">
              <a:lnSpc>
                <a:spcPts val="5000"/>
              </a:lnSpc>
              <a:spcBef>
                <a:spcPts val="290"/>
              </a:spcBef>
            </a:pPr>
            <a:r>
              <a:rPr lang="en-US" sz="2800" spc="-114" dirty="0">
                <a:latin typeface="Arial"/>
                <a:cs typeface="Arial"/>
              </a:rPr>
              <a:t>T</a:t>
            </a:r>
            <a:r>
              <a:rPr lang="en-US" sz="2800" spc="-15" dirty="0">
                <a:latin typeface="Arial"/>
                <a:cs typeface="Arial"/>
              </a:rPr>
              <a:t>i</a:t>
            </a:r>
            <a:r>
              <a:rPr lang="en-US" sz="2800" dirty="0">
                <a:latin typeface="Arial"/>
                <a:cs typeface="Arial"/>
              </a:rPr>
              <a:t>ght</a:t>
            </a:r>
            <a:r>
              <a:rPr lang="en-US" sz="2800" spc="-1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int</a:t>
            </a:r>
            <a:r>
              <a:rPr lang="en-US" sz="2800" spc="-15" dirty="0">
                <a:latin typeface="Arial"/>
                <a:cs typeface="Arial"/>
              </a:rPr>
              <a:t>e</a:t>
            </a:r>
            <a:r>
              <a:rPr lang="en-US" sz="2800" dirty="0">
                <a:latin typeface="Arial"/>
                <a:cs typeface="Arial"/>
              </a:rPr>
              <a:t>g</a:t>
            </a:r>
            <a:r>
              <a:rPr lang="en-US" sz="2800" spc="-10" dirty="0">
                <a:latin typeface="Arial"/>
                <a:cs typeface="Arial"/>
              </a:rPr>
              <a:t>r</a:t>
            </a:r>
            <a:r>
              <a:rPr lang="en-US" sz="2800" dirty="0">
                <a:latin typeface="Arial"/>
                <a:cs typeface="Arial"/>
              </a:rPr>
              <a:t>ati</a:t>
            </a:r>
            <a:r>
              <a:rPr lang="en-US" sz="2800" spc="-15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n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with</a:t>
            </a:r>
            <a:r>
              <a:rPr lang="en-US" sz="2800" spc="-15" dirty="0">
                <a:latin typeface="Arial"/>
                <a:cs typeface="Arial"/>
              </a:rPr>
              <a:t> </a:t>
            </a:r>
            <a:r>
              <a:rPr lang="en-US" sz="2800" spc="5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OP</a:t>
            </a:r>
            <a:endParaRPr lang="en-US" sz="1050" dirty="0"/>
          </a:p>
          <a:p>
            <a:pPr marR="326390">
              <a:lnSpc>
                <a:spcPts val="3590"/>
              </a:lnSpc>
            </a:pPr>
            <a:r>
              <a:rPr lang="en-US" sz="2800" dirty="0">
                <a:latin typeface="Arial"/>
                <a:cs typeface="Arial"/>
              </a:rPr>
              <a:t>S</a:t>
            </a:r>
            <a:r>
              <a:rPr lang="en-US" sz="2800" spc="-10" dirty="0">
                <a:latin typeface="Arial"/>
                <a:cs typeface="Arial"/>
              </a:rPr>
              <a:t>u</a:t>
            </a:r>
            <a:r>
              <a:rPr lang="en-US" sz="2800" dirty="0">
                <a:latin typeface="Arial"/>
                <a:cs typeface="Arial"/>
              </a:rPr>
              <a:t>p</a:t>
            </a:r>
            <a:r>
              <a:rPr lang="en-US" sz="2800" spc="-15" dirty="0">
                <a:latin typeface="Arial"/>
                <a:cs typeface="Arial"/>
              </a:rPr>
              <a:t>p</a:t>
            </a:r>
            <a:r>
              <a:rPr lang="en-US" sz="2800" dirty="0">
                <a:latin typeface="Arial"/>
                <a:cs typeface="Arial"/>
              </a:rPr>
              <a:t>orts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the</a:t>
            </a:r>
            <a:r>
              <a:rPr lang="en-US" sz="2800" spc="-1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n</a:t>
            </a:r>
            <a:r>
              <a:rPr lang="en-US" sz="2800" spc="-15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ti</a:t>
            </a:r>
            <a:r>
              <a:rPr lang="en-US" sz="2800" spc="-15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ns</a:t>
            </a:r>
            <a:r>
              <a:rPr lang="en-US" sz="2800" spc="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f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e</a:t>
            </a:r>
            <a:r>
              <a:rPr lang="en-US" sz="2800" dirty="0">
                <a:latin typeface="Arial"/>
                <a:cs typeface="Arial"/>
              </a:rPr>
              <a:t>n</a:t>
            </a:r>
            <a:r>
              <a:rPr lang="en-US" sz="2800" spc="5" dirty="0">
                <a:latin typeface="Arial"/>
                <a:cs typeface="Arial"/>
              </a:rPr>
              <a:t>c</a:t>
            </a:r>
            <a:r>
              <a:rPr lang="en-US" sz="2800" spc="-10" dirty="0">
                <a:latin typeface="Arial"/>
                <a:cs typeface="Arial"/>
              </a:rPr>
              <a:t>a</a:t>
            </a:r>
            <a:r>
              <a:rPr lang="en-US" sz="2800" dirty="0">
                <a:latin typeface="Arial"/>
                <a:cs typeface="Arial"/>
              </a:rPr>
              <a:t>p</a:t>
            </a:r>
            <a:r>
              <a:rPr lang="en-US" sz="2800" spc="5" dirty="0">
                <a:latin typeface="Arial"/>
                <a:cs typeface="Arial"/>
              </a:rPr>
              <a:t>s</a:t>
            </a:r>
            <a:r>
              <a:rPr lang="en-US" sz="2800" spc="-10" dirty="0">
                <a:latin typeface="Arial"/>
                <a:cs typeface="Arial"/>
              </a:rPr>
              <a:t>u</a:t>
            </a:r>
            <a:r>
              <a:rPr lang="en-US" sz="2800" dirty="0">
                <a:latin typeface="Arial"/>
                <a:cs typeface="Arial"/>
              </a:rPr>
              <a:t>lat</a:t>
            </a:r>
            <a:r>
              <a:rPr lang="en-US" sz="2800" spc="-15" dirty="0">
                <a:latin typeface="Arial"/>
                <a:cs typeface="Arial"/>
              </a:rPr>
              <a:t>i</a:t>
            </a:r>
            <a:r>
              <a:rPr lang="en-US" sz="2800" dirty="0">
                <a:latin typeface="Arial"/>
                <a:cs typeface="Arial"/>
              </a:rPr>
              <a:t>on, i</a:t>
            </a:r>
            <a:r>
              <a:rPr lang="en-US" sz="2800" spc="-15" dirty="0">
                <a:latin typeface="Arial"/>
                <a:cs typeface="Arial"/>
              </a:rPr>
              <a:t>n</a:t>
            </a:r>
            <a:r>
              <a:rPr lang="en-US" sz="2800" dirty="0">
                <a:latin typeface="Arial"/>
                <a:cs typeface="Arial"/>
              </a:rPr>
              <a:t>he</a:t>
            </a:r>
            <a:r>
              <a:rPr lang="en-US" sz="2800" spc="-10" dirty="0">
                <a:latin typeface="Arial"/>
                <a:cs typeface="Arial"/>
              </a:rPr>
              <a:t>r</a:t>
            </a:r>
            <a:r>
              <a:rPr lang="en-US" sz="2800" dirty="0">
                <a:latin typeface="Arial"/>
                <a:cs typeface="Arial"/>
              </a:rPr>
              <a:t>ita</a:t>
            </a:r>
            <a:r>
              <a:rPr lang="en-US" sz="2800" spc="-15" dirty="0">
                <a:latin typeface="Arial"/>
                <a:cs typeface="Arial"/>
              </a:rPr>
              <a:t>n</a:t>
            </a:r>
            <a:r>
              <a:rPr lang="en-US" sz="2800" spc="5" dirty="0">
                <a:latin typeface="Arial"/>
                <a:cs typeface="Arial"/>
              </a:rPr>
              <a:t>c</a:t>
            </a:r>
            <a:r>
              <a:rPr lang="en-US" sz="2800" dirty="0">
                <a:latin typeface="Arial"/>
                <a:cs typeface="Arial"/>
              </a:rPr>
              <a:t>e,</a:t>
            </a:r>
            <a:r>
              <a:rPr lang="en-US" sz="2800" spc="-1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po</a:t>
            </a:r>
            <a:r>
              <a:rPr lang="en-US" sz="2800" spc="-15" dirty="0">
                <a:latin typeface="Arial"/>
                <a:cs typeface="Arial"/>
              </a:rPr>
              <a:t>l</a:t>
            </a:r>
            <a:r>
              <a:rPr lang="en-US" sz="2800" spc="5" dirty="0">
                <a:latin typeface="Arial"/>
                <a:cs typeface="Arial"/>
              </a:rPr>
              <a:t>y</a:t>
            </a:r>
            <a:r>
              <a:rPr lang="en-US" sz="2800" spc="-10" dirty="0">
                <a:latin typeface="Arial"/>
                <a:cs typeface="Arial"/>
              </a:rPr>
              <a:t>m</a:t>
            </a:r>
            <a:r>
              <a:rPr lang="en-US" sz="2800" dirty="0">
                <a:latin typeface="Arial"/>
                <a:cs typeface="Arial"/>
              </a:rPr>
              <a:t>or</a:t>
            </a:r>
            <a:r>
              <a:rPr lang="en-US" sz="2800" spc="-15" dirty="0">
                <a:latin typeface="Arial"/>
                <a:cs typeface="Arial"/>
              </a:rPr>
              <a:t>p</a:t>
            </a:r>
            <a:r>
              <a:rPr lang="en-US" sz="2800" dirty="0">
                <a:latin typeface="Arial"/>
                <a:cs typeface="Arial"/>
              </a:rPr>
              <a:t>hi</a:t>
            </a:r>
            <a:r>
              <a:rPr lang="en-US" sz="2800" spc="5" dirty="0">
                <a:latin typeface="Arial"/>
                <a:cs typeface="Arial"/>
              </a:rPr>
              <a:t>s</a:t>
            </a:r>
            <a:r>
              <a:rPr lang="en-US" sz="2800" spc="-10" dirty="0">
                <a:latin typeface="Arial"/>
                <a:cs typeface="Arial"/>
              </a:rPr>
              <a:t>m</a:t>
            </a:r>
            <a:r>
              <a:rPr lang="en-US" sz="2800" dirty="0">
                <a:latin typeface="Arial"/>
                <a:cs typeface="Arial"/>
              </a:rPr>
              <a:t>,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-10" dirty="0" err="1">
                <a:latin typeface="Arial"/>
                <a:cs typeface="Arial"/>
              </a:rPr>
              <a:t>e</a:t>
            </a:r>
            <a:r>
              <a:rPr lang="en-US" sz="2800" dirty="0" err="1">
                <a:latin typeface="Arial"/>
                <a:cs typeface="Arial"/>
              </a:rPr>
              <a:t>tc</a:t>
            </a:r>
            <a:endParaRPr lang="en-US" sz="900" dirty="0"/>
          </a:p>
          <a:p>
            <a:r>
              <a:rPr lang="en-US" sz="2800" spc="5" dirty="0">
                <a:latin typeface="Arial"/>
                <a:cs typeface="Arial"/>
              </a:rPr>
              <a:t>U</a:t>
            </a:r>
            <a:r>
              <a:rPr lang="en-US" sz="2800" dirty="0">
                <a:latin typeface="Arial"/>
                <a:cs typeface="Arial"/>
              </a:rPr>
              <a:t>ses</a:t>
            </a:r>
            <a:r>
              <a:rPr lang="en-US" sz="2800" spc="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Obj</a:t>
            </a:r>
            <a:r>
              <a:rPr lang="en-US" sz="2800" spc="-15" dirty="0">
                <a:latin typeface="Arial"/>
                <a:cs typeface="Arial"/>
              </a:rPr>
              <a:t>e</a:t>
            </a:r>
            <a:r>
              <a:rPr lang="en-US" sz="2800" spc="5" dirty="0">
                <a:latin typeface="Arial"/>
                <a:cs typeface="Arial"/>
              </a:rPr>
              <a:t>c</a:t>
            </a:r>
            <a:r>
              <a:rPr lang="en-US" sz="2800" dirty="0">
                <a:latin typeface="Arial"/>
                <a:cs typeface="Arial"/>
              </a:rPr>
              <a:t>t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Qu</a:t>
            </a:r>
            <a:r>
              <a:rPr lang="en-US" sz="2800" spc="-15" dirty="0">
                <a:latin typeface="Arial"/>
                <a:cs typeface="Arial"/>
              </a:rPr>
              <a:t>e</a:t>
            </a:r>
            <a:r>
              <a:rPr lang="en-US" sz="2800" dirty="0">
                <a:latin typeface="Arial"/>
                <a:cs typeface="Arial"/>
              </a:rPr>
              <a:t>ry</a:t>
            </a:r>
            <a:r>
              <a:rPr lang="en-US" sz="2800" spc="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L</a:t>
            </a:r>
            <a:r>
              <a:rPr lang="en-US" sz="2800" dirty="0">
                <a:latin typeface="Arial"/>
                <a:cs typeface="Arial"/>
              </a:rPr>
              <a:t>an</a:t>
            </a:r>
            <a:r>
              <a:rPr lang="en-US" sz="2800" spc="-15" dirty="0">
                <a:latin typeface="Arial"/>
                <a:cs typeface="Arial"/>
              </a:rPr>
              <a:t>g</a:t>
            </a:r>
            <a:r>
              <a:rPr lang="en-US" sz="2800" dirty="0">
                <a:latin typeface="Arial"/>
                <a:cs typeface="Arial"/>
              </a:rPr>
              <a:t>ua</a:t>
            </a:r>
            <a:r>
              <a:rPr lang="en-US" sz="2800" spc="-15" dirty="0">
                <a:latin typeface="Arial"/>
                <a:cs typeface="Arial"/>
              </a:rPr>
              <a:t>g</a:t>
            </a:r>
            <a:r>
              <a:rPr lang="en-US" sz="2800" dirty="0">
                <a:latin typeface="Arial"/>
                <a:cs typeface="Arial"/>
              </a:rPr>
              <a:t>e</a:t>
            </a:r>
            <a:r>
              <a:rPr lang="en-US" sz="2800" spc="-1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(</a:t>
            </a:r>
            <a:r>
              <a:rPr lang="en-US" sz="2800" spc="5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QL)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31800">
              <a:lnSpc>
                <a:spcPct val="100000"/>
              </a:lnSpc>
            </a:pPr>
            <a:r>
              <a:rPr sz="4400" dirty="0">
                <a:cs typeface="Arial"/>
              </a:rPr>
              <a:t>Obje</a:t>
            </a:r>
            <a:r>
              <a:rPr sz="4400" spc="-5" dirty="0">
                <a:cs typeface="Arial"/>
              </a:rPr>
              <a:t>c</a:t>
            </a:r>
            <a:r>
              <a:rPr sz="4400" spc="0" dirty="0">
                <a:cs typeface="Arial"/>
              </a:rPr>
              <a:t>t</a:t>
            </a:r>
            <a:r>
              <a:rPr sz="4400" spc="5" dirty="0">
                <a:cs typeface="Arial"/>
              </a:rPr>
              <a:t> </a:t>
            </a:r>
            <a:r>
              <a:rPr sz="4400" spc="0" dirty="0">
                <a:cs typeface="Arial"/>
              </a:rPr>
              <a:t>O</a:t>
            </a:r>
            <a:r>
              <a:rPr sz="4400" spc="-10" dirty="0">
                <a:cs typeface="Arial"/>
              </a:rPr>
              <a:t>r</a:t>
            </a:r>
            <a:r>
              <a:rPr sz="4400" spc="0" dirty="0">
                <a:cs typeface="Arial"/>
              </a:rPr>
              <a:t>iented</a:t>
            </a:r>
            <a:r>
              <a:rPr sz="4400" spc="-10" dirty="0">
                <a:cs typeface="Arial"/>
              </a:rPr>
              <a:t> </a:t>
            </a:r>
            <a:r>
              <a:rPr sz="4400" spc="0" dirty="0">
                <a:cs typeface="Arial"/>
              </a:rPr>
              <a:t>Dat</a:t>
            </a:r>
            <a:r>
              <a:rPr sz="4400" spc="-5" dirty="0">
                <a:cs typeface="Arial"/>
              </a:rPr>
              <a:t>a</a:t>
            </a:r>
            <a:r>
              <a:rPr sz="4400" spc="0" dirty="0">
                <a:cs typeface="Arial"/>
              </a:rPr>
              <a:t>bases</a:t>
            </a:r>
            <a:endParaRPr sz="4400" dirty="0">
              <a:cs typeface="Arial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No need to translate the data model to OOP</a:t>
            </a:r>
          </a:p>
          <a:p>
            <a:pPr lvl="1"/>
            <a:r>
              <a:rPr lang="en-US" dirty="0"/>
              <a:t>Objects only need to be created and accessed once</a:t>
            </a:r>
          </a:p>
          <a:p>
            <a:pPr lvl="1"/>
            <a:r>
              <a:rPr lang="en-US" dirty="0"/>
              <a:t>Allows for easier representation od </a:t>
            </a:r>
            <a:r>
              <a:rPr lang="en-US" dirty="0" err="1"/>
              <a:t>heirarchy</a:t>
            </a:r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Low degree of adoption – started in the 70s</a:t>
            </a:r>
          </a:p>
          <a:p>
            <a:pPr lvl="1"/>
            <a:r>
              <a:rPr lang="en-US" dirty="0"/>
              <a:t>Less efficient for simple data models</a:t>
            </a:r>
          </a:p>
          <a:p>
            <a:r>
              <a:rPr lang="en-US" dirty="0"/>
              <a:t>Used in telecomm and molecular biology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cs typeface="Arial"/>
              </a:rPr>
              <a:t>D</a:t>
            </a:r>
            <a:r>
              <a:rPr sz="4400" spc="-10" dirty="0">
                <a:cs typeface="Arial"/>
              </a:rPr>
              <a:t>o</a:t>
            </a:r>
            <a:r>
              <a:rPr sz="4400" spc="0" dirty="0">
                <a:cs typeface="Arial"/>
              </a:rPr>
              <a:t>cument-</a:t>
            </a:r>
            <a:r>
              <a:rPr sz="4400" spc="-15" dirty="0">
                <a:cs typeface="Arial"/>
              </a:rPr>
              <a:t>o</a:t>
            </a:r>
            <a:r>
              <a:rPr sz="4400" spc="0" dirty="0">
                <a:cs typeface="Arial"/>
              </a:rPr>
              <a:t>riented</a:t>
            </a:r>
            <a:r>
              <a:rPr sz="4400" spc="-10" dirty="0">
                <a:cs typeface="Arial"/>
              </a:rPr>
              <a:t> </a:t>
            </a:r>
            <a:r>
              <a:rPr sz="4400" spc="0" dirty="0">
                <a:cs typeface="Arial"/>
              </a:rPr>
              <a:t>Databa</a:t>
            </a:r>
            <a:r>
              <a:rPr sz="4400" spc="-5" dirty="0">
                <a:cs typeface="Arial"/>
              </a:rPr>
              <a:t>s</a:t>
            </a:r>
            <a:r>
              <a:rPr sz="4400" spc="0" dirty="0">
                <a:cs typeface="Arial"/>
              </a:rPr>
              <a:t>es</a:t>
            </a:r>
            <a:br>
              <a:rPr lang="en-US" sz="4400" spc="0" dirty="0">
                <a:cs typeface="Arial"/>
              </a:rPr>
            </a:br>
            <a:r>
              <a:rPr lang="en-US" sz="3600" dirty="0">
                <a:cs typeface="Arial"/>
              </a:rPr>
              <a:t>aka semi-structured data</a:t>
            </a:r>
            <a:endParaRPr sz="3600" dirty="0">
              <a:cs typeface="Arial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12700">
              <a:lnSpc>
                <a:spcPct val="130300"/>
              </a:lnSpc>
              <a:spcBef>
                <a:spcPts val="0"/>
              </a:spcBef>
            </a:pPr>
            <a:r>
              <a:rPr lang="en-US" sz="2800" dirty="0">
                <a:cs typeface="Arial"/>
              </a:rPr>
              <a:t>type of </a:t>
            </a:r>
            <a:r>
              <a:rPr lang="en-US" sz="2800" dirty="0" err="1">
                <a:cs typeface="Arial"/>
              </a:rPr>
              <a:t>NoSQL</a:t>
            </a:r>
            <a:endParaRPr lang="en-US" sz="2800" dirty="0">
              <a:cs typeface="Arial"/>
            </a:endParaRPr>
          </a:p>
          <a:p>
            <a:pPr marR="12700" lvl="1">
              <a:lnSpc>
                <a:spcPct val="130300"/>
              </a:lnSpc>
              <a:spcBef>
                <a:spcPts val="0"/>
              </a:spcBef>
            </a:pPr>
            <a:r>
              <a:rPr lang="en-US" dirty="0" err="1">
                <a:cs typeface="Arial"/>
              </a:rPr>
              <a:t>MongoDB</a:t>
            </a:r>
            <a:endParaRPr lang="en-US" dirty="0">
              <a:cs typeface="Arial"/>
            </a:endParaRPr>
          </a:p>
          <a:p>
            <a:pPr marR="12700">
              <a:lnSpc>
                <a:spcPct val="130300"/>
              </a:lnSpc>
              <a:spcBef>
                <a:spcPts val="0"/>
              </a:spcBef>
            </a:pPr>
            <a:r>
              <a:rPr lang="en-US" sz="2800" dirty="0">
                <a:cs typeface="Arial"/>
              </a:rPr>
              <a:t>K</a:t>
            </a:r>
            <a:r>
              <a:rPr lang="en-US" sz="2800" spc="-10" dirty="0">
                <a:cs typeface="Arial"/>
              </a:rPr>
              <a:t>e</a:t>
            </a:r>
            <a:r>
              <a:rPr lang="en-US" sz="2800" spc="5" dirty="0">
                <a:cs typeface="Arial"/>
              </a:rPr>
              <a:t>y</a:t>
            </a:r>
            <a:r>
              <a:rPr lang="en-US" sz="2800" dirty="0">
                <a:cs typeface="Arial"/>
              </a:rPr>
              <a:t>-</a:t>
            </a:r>
            <a:r>
              <a:rPr lang="en-US" sz="2800" spc="5" dirty="0">
                <a:cs typeface="Arial"/>
              </a:rPr>
              <a:t>v</a:t>
            </a:r>
            <a:r>
              <a:rPr lang="en-US" sz="2800" spc="-10" dirty="0">
                <a:cs typeface="Arial"/>
              </a:rPr>
              <a:t>a</a:t>
            </a:r>
            <a:r>
              <a:rPr lang="en-US" sz="2800" dirty="0">
                <a:cs typeface="Arial"/>
              </a:rPr>
              <a:t>lue</a:t>
            </a:r>
            <a:r>
              <a:rPr lang="en-US" sz="2800" spc="-15" dirty="0">
                <a:cs typeface="Arial"/>
              </a:rPr>
              <a:t> </a:t>
            </a:r>
            <a:r>
              <a:rPr lang="en-US" sz="2800" spc="5" dirty="0">
                <a:cs typeface="Arial"/>
              </a:rPr>
              <a:t>s</a:t>
            </a:r>
            <a:r>
              <a:rPr lang="en-US" sz="2800" dirty="0">
                <a:cs typeface="Arial"/>
              </a:rPr>
              <a:t>t</a:t>
            </a:r>
            <a:r>
              <a:rPr lang="en-US" sz="2800" spc="-15" dirty="0">
                <a:cs typeface="Arial"/>
              </a:rPr>
              <a:t>o</a:t>
            </a:r>
            <a:r>
              <a:rPr lang="en-US" sz="2800" dirty="0">
                <a:cs typeface="Arial"/>
              </a:rPr>
              <a:t>res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(</a:t>
            </a:r>
            <a:r>
              <a:rPr lang="en-US" sz="2800" spc="5" dirty="0">
                <a:cs typeface="Arial"/>
              </a:rPr>
              <a:t>v</a:t>
            </a:r>
            <a:r>
              <a:rPr lang="en-US" sz="2800" spc="-10" dirty="0">
                <a:cs typeface="Arial"/>
              </a:rPr>
              <a:t>a</a:t>
            </a:r>
            <a:r>
              <a:rPr lang="en-US" sz="2800" dirty="0">
                <a:cs typeface="Arial"/>
              </a:rPr>
              <a:t>lue</a:t>
            </a:r>
            <a:r>
              <a:rPr lang="en-US" sz="2800" spc="-1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is</a:t>
            </a:r>
            <a:r>
              <a:rPr lang="en-US" sz="2800" spc="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t</a:t>
            </a:r>
            <a:r>
              <a:rPr lang="en-US" sz="2800" dirty="0">
                <a:cs typeface="Arial"/>
              </a:rPr>
              <a:t>he</a:t>
            </a:r>
            <a:r>
              <a:rPr lang="en-US" sz="2800" spc="-10" dirty="0">
                <a:cs typeface="Arial"/>
              </a:rPr>
              <a:t> </a:t>
            </a:r>
            <a:r>
              <a:rPr lang="en-US" sz="2800" dirty="0">
                <a:cs typeface="Arial"/>
              </a:rPr>
              <a:t>docu</a:t>
            </a:r>
            <a:r>
              <a:rPr lang="en-US" sz="2800" spc="-10" dirty="0">
                <a:cs typeface="Arial"/>
              </a:rPr>
              <a:t>m</a:t>
            </a:r>
            <a:r>
              <a:rPr lang="en-US" sz="2800" dirty="0">
                <a:cs typeface="Arial"/>
              </a:rPr>
              <a:t>en</a:t>
            </a:r>
            <a:r>
              <a:rPr lang="en-US" sz="2800" spc="-10" dirty="0">
                <a:cs typeface="Arial"/>
              </a:rPr>
              <a:t>t</a:t>
            </a:r>
            <a:r>
              <a:rPr lang="en-US" sz="2800" dirty="0">
                <a:cs typeface="Arial"/>
              </a:rPr>
              <a:t>) </a:t>
            </a:r>
          </a:p>
          <a:p>
            <a:pPr marR="12700">
              <a:lnSpc>
                <a:spcPct val="130300"/>
              </a:lnSpc>
              <a:spcBef>
                <a:spcPts val="0"/>
              </a:spcBef>
            </a:pPr>
            <a:r>
              <a:rPr lang="en-US" sz="2800" dirty="0">
                <a:cs typeface="Arial"/>
              </a:rPr>
              <a:t>K</a:t>
            </a:r>
            <a:r>
              <a:rPr lang="en-US" sz="2800" spc="-10" dirty="0">
                <a:cs typeface="Arial"/>
              </a:rPr>
              <a:t>e</a:t>
            </a:r>
            <a:r>
              <a:rPr lang="en-US" sz="2800" spc="5" dirty="0">
                <a:cs typeface="Arial"/>
              </a:rPr>
              <a:t>y</a:t>
            </a:r>
            <a:r>
              <a:rPr lang="en-US" sz="2800" dirty="0">
                <a:cs typeface="Arial"/>
              </a:rPr>
              <a:t>s</a:t>
            </a:r>
            <a:r>
              <a:rPr lang="en-US" sz="2800" spc="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a</a:t>
            </a:r>
            <a:r>
              <a:rPr lang="en-US" sz="2800" dirty="0">
                <a:cs typeface="Arial"/>
              </a:rPr>
              <a:t>re</a:t>
            </a:r>
            <a:r>
              <a:rPr lang="en-US" sz="2800" spc="-10" dirty="0">
                <a:cs typeface="Arial"/>
              </a:rPr>
              <a:t> </a:t>
            </a:r>
            <a:r>
              <a:rPr lang="en-US" sz="2800" dirty="0">
                <a:cs typeface="Arial"/>
              </a:rPr>
              <a:t>u</a:t>
            </a:r>
            <a:r>
              <a:rPr lang="en-US" sz="2800" spc="5" dirty="0">
                <a:cs typeface="Arial"/>
              </a:rPr>
              <a:t>s</a:t>
            </a:r>
            <a:r>
              <a:rPr lang="en-US" sz="2800" spc="-10" dirty="0">
                <a:cs typeface="Arial"/>
              </a:rPr>
              <a:t>u</a:t>
            </a:r>
            <a:r>
              <a:rPr lang="en-US" sz="2800" dirty="0">
                <a:cs typeface="Arial"/>
              </a:rPr>
              <a:t>ally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in</a:t>
            </a:r>
            <a:r>
              <a:rPr lang="en-US" sz="2800" spc="-15" dirty="0">
                <a:cs typeface="Arial"/>
              </a:rPr>
              <a:t>d</a:t>
            </a:r>
            <a:r>
              <a:rPr lang="en-US" sz="2800" dirty="0">
                <a:cs typeface="Arial"/>
              </a:rPr>
              <a:t>e</a:t>
            </a:r>
            <a:r>
              <a:rPr lang="en-US" sz="2800" spc="5" dirty="0">
                <a:cs typeface="Arial"/>
              </a:rPr>
              <a:t>x</a:t>
            </a:r>
            <a:r>
              <a:rPr lang="en-US" sz="2800" spc="-10" dirty="0">
                <a:cs typeface="Arial"/>
              </a:rPr>
              <a:t>e</a:t>
            </a:r>
            <a:r>
              <a:rPr lang="en-US" sz="2800" dirty="0">
                <a:cs typeface="Arial"/>
              </a:rPr>
              <a:t>d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f</a:t>
            </a:r>
            <a:r>
              <a:rPr lang="en-US" sz="2800" dirty="0">
                <a:cs typeface="Arial"/>
              </a:rPr>
              <a:t>or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f</a:t>
            </a:r>
            <a:r>
              <a:rPr lang="en-US" sz="2800" dirty="0">
                <a:cs typeface="Arial"/>
              </a:rPr>
              <a:t>a</a:t>
            </a:r>
            <a:r>
              <a:rPr lang="en-US" sz="2800" spc="5" dirty="0">
                <a:cs typeface="Arial"/>
              </a:rPr>
              <a:t>s</a:t>
            </a:r>
            <a:r>
              <a:rPr lang="en-US" sz="2800" dirty="0">
                <a:cs typeface="Arial"/>
              </a:rPr>
              <a:t>t</a:t>
            </a:r>
            <a:r>
              <a:rPr lang="en-US" sz="2800" spc="-10" dirty="0">
                <a:cs typeface="Arial"/>
              </a:rPr>
              <a:t> </a:t>
            </a:r>
            <a:r>
              <a:rPr lang="en-US" sz="2800" dirty="0">
                <a:cs typeface="Arial"/>
              </a:rPr>
              <a:t>re</a:t>
            </a:r>
            <a:r>
              <a:rPr lang="en-US" sz="2800" spc="-15" dirty="0">
                <a:cs typeface="Arial"/>
              </a:rPr>
              <a:t>a</a:t>
            </a:r>
            <a:r>
              <a:rPr lang="en-US" sz="2800" dirty="0">
                <a:cs typeface="Arial"/>
              </a:rPr>
              <a:t>ds </a:t>
            </a:r>
          </a:p>
          <a:p>
            <a:pPr marR="12700">
              <a:lnSpc>
                <a:spcPct val="130300"/>
              </a:lnSpc>
              <a:spcBef>
                <a:spcPts val="0"/>
              </a:spcBef>
            </a:pPr>
            <a:r>
              <a:rPr lang="en-US" sz="2800" spc="5" dirty="0">
                <a:cs typeface="Arial"/>
              </a:rPr>
              <a:t>D</a:t>
            </a:r>
            <a:r>
              <a:rPr lang="en-US" sz="2800" spc="-10" dirty="0">
                <a:cs typeface="Arial"/>
              </a:rPr>
              <a:t>o</a:t>
            </a:r>
            <a:r>
              <a:rPr lang="en-US" sz="2800" spc="5" dirty="0">
                <a:cs typeface="Arial"/>
              </a:rPr>
              <a:t>c</a:t>
            </a:r>
            <a:r>
              <a:rPr lang="en-US" sz="2800" dirty="0">
                <a:cs typeface="Arial"/>
              </a:rPr>
              <a:t>u</a:t>
            </a:r>
            <a:r>
              <a:rPr lang="en-US" sz="2800" spc="-10" dirty="0">
                <a:cs typeface="Arial"/>
              </a:rPr>
              <a:t>m</a:t>
            </a:r>
            <a:r>
              <a:rPr lang="en-US" sz="2800" dirty="0">
                <a:cs typeface="Arial"/>
              </a:rPr>
              <a:t>e</a:t>
            </a:r>
            <a:r>
              <a:rPr lang="en-US" sz="2800" spc="-15" dirty="0">
                <a:cs typeface="Arial"/>
              </a:rPr>
              <a:t>n</a:t>
            </a:r>
            <a:r>
              <a:rPr lang="en-US" sz="2800" dirty="0">
                <a:cs typeface="Arial"/>
              </a:rPr>
              <a:t>ts </a:t>
            </a:r>
            <a:r>
              <a:rPr lang="en-US" sz="2800" spc="-10" dirty="0">
                <a:cs typeface="Arial"/>
              </a:rPr>
              <a:t>m</a:t>
            </a:r>
            <a:r>
              <a:rPr lang="en-US" sz="2800" dirty="0">
                <a:cs typeface="Arial"/>
              </a:rPr>
              <a:t>ay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h</a:t>
            </a:r>
            <a:r>
              <a:rPr lang="en-US" sz="2800" spc="-15" dirty="0">
                <a:cs typeface="Arial"/>
              </a:rPr>
              <a:t>a</a:t>
            </a:r>
            <a:r>
              <a:rPr lang="en-US" sz="2800" spc="5" dirty="0">
                <a:cs typeface="Arial"/>
              </a:rPr>
              <a:t>v</a:t>
            </a:r>
            <a:r>
              <a:rPr lang="en-US" sz="2800" dirty="0">
                <a:cs typeface="Arial"/>
              </a:rPr>
              <a:t>e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spc="-15" dirty="0">
                <a:cs typeface="Arial"/>
              </a:rPr>
              <a:t>l</a:t>
            </a:r>
            <a:r>
              <a:rPr lang="en-US" sz="2800" dirty="0">
                <a:cs typeface="Arial"/>
              </a:rPr>
              <a:t>oosely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de</a:t>
            </a:r>
            <a:r>
              <a:rPr lang="en-US" sz="2800" spc="-10" dirty="0">
                <a:cs typeface="Arial"/>
              </a:rPr>
              <a:t>f</a:t>
            </a:r>
            <a:r>
              <a:rPr lang="en-US" sz="2800" dirty="0">
                <a:cs typeface="Arial"/>
              </a:rPr>
              <a:t>in</a:t>
            </a:r>
            <a:r>
              <a:rPr lang="en-US" sz="2800" spc="-15" dirty="0">
                <a:cs typeface="Arial"/>
              </a:rPr>
              <a:t>e</a:t>
            </a:r>
            <a:r>
              <a:rPr lang="en-US" sz="2800" dirty="0">
                <a:cs typeface="Arial"/>
              </a:rPr>
              <a:t>d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f</a:t>
            </a:r>
            <a:r>
              <a:rPr lang="en-US" sz="2800" spc="-15" dirty="0">
                <a:cs typeface="Arial"/>
              </a:rPr>
              <a:t>i</a:t>
            </a:r>
            <a:r>
              <a:rPr lang="en-US" sz="2800" dirty="0">
                <a:cs typeface="Arial"/>
              </a:rPr>
              <a:t>el</a:t>
            </a:r>
            <a:r>
              <a:rPr lang="en-US" sz="2800" spc="-15" dirty="0">
                <a:cs typeface="Arial"/>
              </a:rPr>
              <a:t>d</a:t>
            </a:r>
            <a:r>
              <a:rPr lang="en-US" sz="2800" dirty="0">
                <a:cs typeface="Arial"/>
              </a:rPr>
              <a:t>s (</a:t>
            </a:r>
            <a:r>
              <a:rPr lang="en-US" sz="2800" spc="5" dirty="0">
                <a:cs typeface="Arial"/>
              </a:rPr>
              <a:t>v</a:t>
            </a:r>
            <a:r>
              <a:rPr lang="en-US" sz="2800" spc="-10" dirty="0">
                <a:cs typeface="Arial"/>
              </a:rPr>
              <a:t>a</a:t>
            </a:r>
            <a:r>
              <a:rPr lang="en-US" sz="2800" dirty="0">
                <a:cs typeface="Arial"/>
              </a:rPr>
              <a:t>gu</a:t>
            </a:r>
            <a:r>
              <a:rPr lang="en-US" sz="2800" spc="-15" dirty="0">
                <a:cs typeface="Arial"/>
              </a:rPr>
              <a:t>e</a:t>
            </a:r>
            <a:r>
              <a:rPr lang="en-US" sz="2800" dirty="0">
                <a:cs typeface="Arial"/>
              </a:rPr>
              <a:t>ly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spc="5" dirty="0">
                <a:cs typeface="Arial"/>
              </a:rPr>
              <a:t>s</a:t>
            </a:r>
            <a:r>
              <a:rPr lang="en-US" sz="2800" dirty="0">
                <a:cs typeface="Arial"/>
              </a:rPr>
              <a:t>i</a:t>
            </a:r>
            <a:r>
              <a:rPr lang="en-US" sz="2800" spc="-10" dirty="0">
                <a:cs typeface="Arial"/>
              </a:rPr>
              <a:t>m</a:t>
            </a:r>
            <a:r>
              <a:rPr lang="en-US" sz="2800" dirty="0">
                <a:cs typeface="Arial"/>
              </a:rPr>
              <a:t>ilar</a:t>
            </a:r>
            <a:r>
              <a:rPr lang="en-US" sz="2800" spc="-10" dirty="0">
                <a:cs typeface="Arial"/>
              </a:rPr>
              <a:t> </a:t>
            </a:r>
            <a:r>
              <a:rPr lang="en-US" sz="2800" dirty="0">
                <a:cs typeface="Arial"/>
              </a:rPr>
              <a:t>to</a:t>
            </a:r>
            <a:r>
              <a:rPr lang="en-US" sz="2800" spc="-10" dirty="0">
                <a:cs typeface="Arial"/>
              </a:rPr>
              <a:t> </a:t>
            </a:r>
            <a:r>
              <a:rPr lang="en-US" sz="2800" spc="5" dirty="0">
                <a:cs typeface="Arial"/>
              </a:rPr>
              <a:t>c</a:t>
            </a:r>
            <a:r>
              <a:rPr lang="en-US" sz="2800" dirty="0">
                <a:cs typeface="Arial"/>
              </a:rPr>
              <a:t>ol</a:t>
            </a:r>
            <a:r>
              <a:rPr lang="en-US" sz="2800" spc="-15" dirty="0">
                <a:cs typeface="Arial"/>
              </a:rPr>
              <a:t>u</a:t>
            </a:r>
            <a:r>
              <a:rPr lang="en-US" sz="2800" dirty="0">
                <a:cs typeface="Arial"/>
              </a:rPr>
              <a:t>m</a:t>
            </a:r>
            <a:r>
              <a:rPr lang="en-US" sz="2800" spc="-15" dirty="0">
                <a:cs typeface="Arial"/>
              </a:rPr>
              <a:t>n</a:t>
            </a:r>
            <a:r>
              <a:rPr lang="en-US" sz="2800" spc="5" dirty="0">
                <a:cs typeface="Arial"/>
              </a:rPr>
              <a:t>s</a:t>
            </a:r>
            <a:r>
              <a:rPr lang="en-US" sz="2800" dirty="0">
                <a:cs typeface="Arial"/>
              </a:rPr>
              <a:t>)</a:t>
            </a:r>
          </a:p>
          <a:p>
            <a:pPr marR="12700" lvl="1">
              <a:lnSpc>
                <a:spcPct val="130300"/>
              </a:lnSpc>
              <a:spcBef>
                <a:spcPts val="0"/>
              </a:spcBef>
            </a:pPr>
            <a:r>
              <a:rPr lang="en-US" dirty="0">
                <a:cs typeface="Arial"/>
              </a:rPr>
              <a:t>No strict schema</a:t>
            </a:r>
          </a:p>
          <a:p>
            <a:pPr marR="12700" lvl="1">
              <a:lnSpc>
                <a:spcPct val="130300"/>
              </a:lnSpc>
              <a:spcBef>
                <a:spcPts val="0"/>
              </a:spcBef>
            </a:pPr>
            <a:r>
              <a:rPr lang="en-US" dirty="0">
                <a:cs typeface="Arial"/>
              </a:rPr>
              <a:t>Often stored in a semi-consistent format (</a:t>
            </a:r>
            <a:r>
              <a:rPr lang="en-US" dirty="0" err="1">
                <a:cs typeface="Arial"/>
              </a:rPr>
              <a:t>eg</a:t>
            </a:r>
            <a:r>
              <a:rPr lang="en-US" dirty="0">
                <a:cs typeface="Arial"/>
              </a:rPr>
              <a:t> something JSON-</a:t>
            </a:r>
            <a:r>
              <a:rPr lang="en-US" dirty="0" err="1">
                <a:cs typeface="Arial"/>
              </a:rPr>
              <a:t>esque</a:t>
            </a:r>
            <a:r>
              <a:rPr lang="en-US" dirty="0">
                <a:cs typeface="Arial"/>
              </a:rPr>
              <a:t>)</a:t>
            </a:r>
          </a:p>
          <a:p>
            <a:pPr marR="12700">
              <a:lnSpc>
                <a:spcPct val="130300"/>
              </a:lnSpc>
              <a:spcBef>
                <a:spcPts val="0"/>
              </a:spcBef>
            </a:pPr>
            <a:endParaRPr lang="en-US" dirty="0">
              <a:cs typeface="Arial"/>
            </a:endParaRPr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387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sz="4400" dirty="0">
                <a:latin typeface="Arial"/>
                <a:cs typeface="Arial"/>
              </a:rPr>
              <a:t>Dec</a:t>
            </a:r>
            <a:r>
              <a:rPr sz="4400" spc="5" dirty="0">
                <a:latin typeface="Arial"/>
                <a:cs typeface="Arial"/>
              </a:rPr>
              <a:t>i</a:t>
            </a:r>
            <a:r>
              <a:rPr sz="4400" spc="0" dirty="0">
                <a:latin typeface="Arial"/>
                <a:cs typeface="Arial"/>
              </a:rPr>
              <a:t>s</a:t>
            </a:r>
            <a:r>
              <a:rPr sz="4400" spc="5" dirty="0">
                <a:latin typeface="Arial"/>
                <a:cs typeface="Arial"/>
              </a:rPr>
              <a:t>i</a:t>
            </a:r>
            <a:r>
              <a:rPr sz="4400" spc="-5" dirty="0">
                <a:latin typeface="Arial"/>
                <a:cs typeface="Arial"/>
              </a:rPr>
              <a:t>o</a:t>
            </a:r>
            <a:r>
              <a:rPr sz="4400" spc="0" dirty="0">
                <a:latin typeface="Arial"/>
                <a:cs typeface="Arial"/>
              </a:rPr>
              <a:t>ns,</a:t>
            </a:r>
            <a:r>
              <a:rPr sz="4400" spc="5" dirty="0">
                <a:latin typeface="Arial"/>
                <a:cs typeface="Arial"/>
              </a:rPr>
              <a:t> </a:t>
            </a:r>
            <a:r>
              <a:rPr sz="4400" spc="0" dirty="0">
                <a:latin typeface="Arial"/>
                <a:cs typeface="Arial"/>
              </a:rPr>
              <a:t>Dec</a:t>
            </a:r>
            <a:r>
              <a:rPr sz="4400" spc="5" dirty="0">
                <a:latin typeface="Arial"/>
                <a:cs typeface="Arial"/>
              </a:rPr>
              <a:t>i</a:t>
            </a:r>
            <a:r>
              <a:rPr sz="4400" spc="0" dirty="0">
                <a:latin typeface="Arial"/>
                <a:cs typeface="Arial"/>
              </a:rPr>
              <a:t>sions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12700">
              <a:lnSpc>
                <a:spcPts val="3590"/>
              </a:lnSpc>
            </a:pPr>
            <a:r>
              <a:rPr lang="en-US" sz="2800" spc="5" dirty="0">
                <a:latin typeface="Arial"/>
                <a:cs typeface="Arial"/>
              </a:rPr>
              <a:t>C</a:t>
            </a:r>
            <a:r>
              <a:rPr lang="en-US" sz="2800" spc="-10" dirty="0">
                <a:latin typeface="Arial"/>
                <a:cs typeface="Arial"/>
              </a:rPr>
              <a:t>e</a:t>
            </a:r>
            <a:r>
              <a:rPr lang="en-US" sz="2800" dirty="0">
                <a:latin typeface="Arial"/>
                <a:cs typeface="Arial"/>
              </a:rPr>
              <a:t>rt</a:t>
            </a:r>
            <a:r>
              <a:rPr lang="en-US" sz="2800" spc="-15" dirty="0">
                <a:latin typeface="Arial"/>
                <a:cs typeface="Arial"/>
              </a:rPr>
              <a:t>a</a:t>
            </a:r>
            <a:r>
              <a:rPr lang="en-US" sz="2800" dirty="0">
                <a:latin typeface="Arial"/>
                <a:cs typeface="Arial"/>
              </a:rPr>
              <a:t>in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t</a:t>
            </a:r>
            <a:r>
              <a:rPr lang="en-US" sz="2800" dirty="0">
                <a:latin typeface="Arial"/>
                <a:cs typeface="Arial"/>
              </a:rPr>
              <a:t>oo</a:t>
            </a:r>
            <a:r>
              <a:rPr lang="en-US" sz="2800" spc="-15" dirty="0">
                <a:latin typeface="Arial"/>
                <a:cs typeface="Arial"/>
              </a:rPr>
              <a:t>l</a:t>
            </a:r>
            <a:r>
              <a:rPr lang="en-US" sz="2800" dirty="0">
                <a:latin typeface="Arial"/>
                <a:cs typeface="Arial"/>
              </a:rPr>
              <a:t>s</a:t>
            </a:r>
            <a:r>
              <a:rPr lang="en-US" sz="2800" spc="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are</a:t>
            </a:r>
            <a:r>
              <a:rPr lang="en-US" sz="2800" spc="-1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b</a:t>
            </a:r>
            <a:r>
              <a:rPr lang="en-US" sz="2800" dirty="0">
                <a:latin typeface="Arial"/>
                <a:cs typeface="Arial"/>
              </a:rPr>
              <a:t>ett</a:t>
            </a:r>
            <a:r>
              <a:rPr lang="en-US" sz="2800" spc="-20" dirty="0">
                <a:latin typeface="Arial"/>
                <a:cs typeface="Arial"/>
              </a:rPr>
              <a:t>e</a:t>
            </a:r>
            <a:r>
              <a:rPr lang="en-US" sz="2800" dirty="0">
                <a:latin typeface="Arial"/>
                <a:cs typeface="Arial"/>
              </a:rPr>
              <a:t>r </a:t>
            </a:r>
            <a:r>
              <a:rPr lang="en-US" sz="2800" spc="5" dirty="0">
                <a:latin typeface="Arial"/>
                <a:cs typeface="Arial"/>
              </a:rPr>
              <a:t>s</a:t>
            </a:r>
            <a:r>
              <a:rPr lang="en-US" sz="2800" spc="-10" dirty="0">
                <a:latin typeface="Arial"/>
                <a:cs typeface="Arial"/>
              </a:rPr>
              <a:t>u</a:t>
            </a:r>
            <a:r>
              <a:rPr lang="en-US" sz="2800" dirty="0">
                <a:latin typeface="Arial"/>
                <a:cs typeface="Arial"/>
              </a:rPr>
              <a:t>it</a:t>
            </a:r>
            <a:r>
              <a:rPr lang="en-US" sz="2800" spc="-15" dirty="0">
                <a:latin typeface="Arial"/>
                <a:cs typeface="Arial"/>
              </a:rPr>
              <a:t>e</a:t>
            </a:r>
            <a:r>
              <a:rPr lang="en-US" sz="2800" dirty="0">
                <a:latin typeface="Arial"/>
                <a:cs typeface="Arial"/>
              </a:rPr>
              <a:t>d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to</a:t>
            </a:r>
            <a:r>
              <a:rPr lang="en-US" sz="2800" spc="-15" dirty="0">
                <a:latin typeface="Arial"/>
                <a:cs typeface="Arial"/>
              </a:rPr>
              <a:t> </a:t>
            </a:r>
            <a:r>
              <a:rPr lang="en-US" sz="2800" spc="5" dirty="0">
                <a:latin typeface="Arial"/>
                <a:cs typeface="Arial"/>
              </a:rPr>
              <a:t>s</a:t>
            </a:r>
            <a:r>
              <a:rPr lang="en-US" sz="2800" dirty="0">
                <a:latin typeface="Arial"/>
                <a:cs typeface="Arial"/>
              </a:rPr>
              <a:t>o</a:t>
            </a:r>
            <a:r>
              <a:rPr lang="en-US" sz="2800" spc="-15" dirty="0">
                <a:latin typeface="Arial"/>
                <a:cs typeface="Arial"/>
              </a:rPr>
              <a:t>l</a:t>
            </a:r>
            <a:r>
              <a:rPr lang="en-US" sz="2800" spc="5" dirty="0">
                <a:latin typeface="Arial"/>
                <a:cs typeface="Arial"/>
              </a:rPr>
              <a:t>v</a:t>
            </a:r>
            <a:r>
              <a:rPr lang="en-US" sz="2800" dirty="0">
                <a:latin typeface="Arial"/>
                <a:cs typeface="Arial"/>
              </a:rPr>
              <a:t>i</a:t>
            </a:r>
            <a:r>
              <a:rPr lang="en-US" sz="2800" spc="-15" dirty="0">
                <a:latin typeface="Arial"/>
                <a:cs typeface="Arial"/>
              </a:rPr>
              <a:t>n</a:t>
            </a:r>
            <a:r>
              <a:rPr lang="en-US" sz="2800" dirty="0">
                <a:latin typeface="Arial"/>
                <a:cs typeface="Arial"/>
              </a:rPr>
              <a:t>g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5" dirty="0">
                <a:latin typeface="Arial"/>
                <a:cs typeface="Arial"/>
              </a:rPr>
              <a:t>c</a:t>
            </a:r>
            <a:r>
              <a:rPr lang="en-US" sz="2800" spc="-10" dirty="0">
                <a:latin typeface="Arial"/>
                <a:cs typeface="Arial"/>
              </a:rPr>
              <a:t>e</a:t>
            </a:r>
            <a:r>
              <a:rPr lang="en-US" sz="2800" dirty="0">
                <a:latin typeface="Arial"/>
                <a:cs typeface="Arial"/>
              </a:rPr>
              <a:t>rt</a:t>
            </a:r>
            <a:r>
              <a:rPr lang="en-US" sz="2800" spc="-15" dirty="0">
                <a:latin typeface="Arial"/>
                <a:cs typeface="Arial"/>
              </a:rPr>
              <a:t>a</a:t>
            </a:r>
            <a:r>
              <a:rPr lang="en-US" sz="2800" dirty="0">
                <a:latin typeface="Arial"/>
                <a:cs typeface="Arial"/>
              </a:rPr>
              <a:t>in ty</a:t>
            </a:r>
            <a:r>
              <a:rPr lang="en-US" sz="2800" spc="-10" dirty="0">
                <a:latin typeface="Arial"/>
                <a:cs typeface="Arial"/>
              </a:rPr>
              <a:t>p</a:t>
            </a:r>
            <a:r>
              <a:rPr lang="en-US" sz="2800" dirty="0">
                <a:latin typeface="Arial"/>
                <a:cs typeface="Arial"/>
              </a:rPr>
              <a:t>es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of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p</a:t>
            </a:r>
            <a:r>
              <a:rPr lang="en-US" sz="2800" dirty="0">
                <a:latin typeface="Arial"/>
                <a:cs typeface="Arial"/>
              </a:rPr>
              <a:t>ro</a:t>
            </a:r>
            <a:r>
              <a:rPr lang="en-US" sz="2800" spc="-15" dirty="0">
                <a:latin typeface="Arial"/>
                <a:cs typeface="Arial"/>
              </a:rPr>
              <a:t>b</a:t>
            </a:r>
            <a:r>
              <a:rPr lang="en-US" sz="2800" dirty="0">
                <a:latin typeface="Arial"/>
                <a:cs typeface="Arial"/>
              </a:rPr>
              <a:t>le</a:t>
            </a:r>
            <a:r>
              <a:rPr lang="en-US" sz="2800" spc="-10" dirty="0">
                <a:latin typeface="Arial"/>
                <a:cs typeface="Arial"/>
              </a:rPr>
              <a:t>m</a:t>
            </a:r>
            <a:r>
              <a:rPr lang="en-US" sz="2800" dirty="0">
                <a:latin typeface="Arial"/>
                <a:cs typeface="Arial"/>
              </a:rPr>
              <a:t>s</a:t>
            </a:r>
          </a:p>
          <a:p>
            <a:pPr marR="3954145">
              <a:lnSpc>
                <a:spcPts val="5000"/>
              </a:lnSpc>
              <a:spcBef>
                <a:spcPts val="290"/>
              </a:spcBef>
            </a:pPr>
            <a:r>
              <a:rPr lang="en-US" sz="2800" dirty="0">
                <a:latin typeface="Arial"/>
                <a:cs typeface="Arial"/>
              </a:rPr>
              <a:t>K</a:t>
            </a:r>
            <a:r>
              <a:rPr lang="en-US" sz="2800" spc="-10" dirty="0">
                <a:latin typeface="Arial"/>
                <a:cs typeface="Arial"/>
              </a:rPr>
              <a:t>n</a:t>
            </a:r>
            <a:r>
              <a:rPr lang="en-US" sz="2800" dirty="0">
                <a:latin typeface="Arial"/>
                <a:cs typeface="Arial"/>
              </a:rPr>
              <a:t>ow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5" dirty="0">
                <a:latin typeface="Arial"/>
                <a:cs typeface="Arial"/>
              </a:rPr>
              <a:t>y</a:t>
            </a:r>
            <a:r>
              <a:rPr lang="en-US" sz="2800" dirty="0">
                <a:latin typeface="Arial"/>
                <a:cs typeface="Arial"/>
              </a:rPr>
              <a:t>o</a:t>
            </a:r>
            <a:r>
              <a:rPr lang="en-US" sz="2800" spc="-15" dirty="0">
                <a:latin typeface="Arial"/>
                <a:cs typeface="Arial"/>
              </a:rPr>
              <a:t>u</a:t>
            </a:r>
            <a:r>
              <a:rPr lang="en-US" sz="2800" dirty="0">
                <a:latin typeface="Arial"/>
                <a:cs typeface="Arial"/>
              </a:rPr>
              <a:t>r t</a:t>
            </a:r>
            <a:r>
              <a:rPr lang="en-US" sz="2800" spc="-15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ols </a:t>
            </a:r>
          </a:p>
          <a:p>
            <a:pPr marR="3954145">
              <a:lnSpc>
                <a:spcPts val="5000"/>
              </a:lnSpc>
              <a:spcBef>
                <a:spcPts val="290"/>
              </a:spcBef>
            </a:pPr>
            <a:r>
              <a:rPr lang="en-US" sz="2800" spc="5" dirty="0">
                <a:latin typeface="Arial"/>
                <a:cs typeface="Arial"/>
              </a:rPr>
              <a:t>C</a:t>
            </a:r>
            <a:r>
              <a:rPr lang="en-US" sz="2800" spc="-10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n</a:t>
            </a:r>
            <a:r>
              <a:rPr lang="en-US" sz="2800" spc="5" dirty="0">
                <a:latin typeface="Arial"/>
                <a:cs typeface="Arial"/>
              </a:rPr>
              <a:t>s</a:t>
            </a:r>
            <a:r>
              <a:rPr lang="en-US" sz="2800" dirty="0">
                <a:latin typeface="Arial"/>
                <a:cs typeface="Arial"/>
              </a:rPr>
              <a:t>t</a:t>
            </a:r>
            <a:r>
              <a:rPr lang="en-US" sz="2800" spc="-15" dirty="0">
                <a:latin typeface="Arial"/>
                <a:cs typeface="Arial"/>
              </a:rPr>
              <a:t>a</a:t>
            </a:r>
            <a:r>
              <a:rPr lang="en-US" sz="2800" dirty="0">
                <a:latin typeface="Arial"/>
                <a:cs typeface="Arial"/>
              </a:rPr>
              <a:t>n</a:t>
            </a:r>
            <a:r>
              <a:rPr lang="en-US" sz="2800" spc="-10" dirty="0">
                <a:latin typeface="Arial"/>
                <a:cs typeface="Arial"/>
              </a:rPr>
              <a:t>t</a:t>
            </a:r>
            <a:r>
              <a:rPr lang="en-US" sz="2800" dirty="0">
                <a:latin typeface="Arial"/>
                <a:cs typeface="Arial"/>
              </a:rPr>
              <a:t>ly</a:t>
            </a:r>
            <a:r>
              <a:rPr lang="en-US" sz="2800" spc="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a</a:t>
            </a:r>
            <a:r>
              <a:rPr lang="en-US" sz="2800" dirty="0">
                <a:latin typeface="Arial"/>
                <a:cs typeface="Arial"/>
              </a:rPr>
              <a:t>dd</a:t>
            </a:r>
            <a:r>
              <a:rPr lang="en-US" sz="2800" spc="-1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new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t</a:t>
            </a:r>
            <a:r>
              <a:rPr lang="en-US" sz="2800" spc="-15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ols</a:t>
            </a:r>
            <a:endParaRPr lang="en-US" sz="700" dirty="0"/>
          </a:p>
          <a:p>
            <a:r>
              <a:rPr lang="en-US" sz="2800" spc="5" dirty="0">
                <a:latin typeface="Arial"/>
                <a:cs typeface="Arial"/>
              </a:rPr>
              <a:t>U</a:t>
            </a:r>
            <a:r>
              <a:rPr lang="en-US" sz="2800" dirty="0">
                <a:latin typeface="Arial"/>
                <a:cs typeface="Arial"/>
              </a:rPr>
              <a:t>se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t</a:t>
            </a:r>
            <a:r>
              <a:rPr lang="en-US" sz="2800" spc="-15" dirty="0">
                <a:latin typeface="Arial"/>
                <a:cs typeface="Arial"/>
              </a:rPr>
              <a:t>h</a:t>
            </a:r>
            <a:r>
              <a:rPr lang="en-US" sz="2800" dirty="0">
                <a:latin typeface="Arial"/>
                <a:cs typeface="Arial"/>
              </a:rPr>
              <a:t>e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r</a:t>
            </a:r>
            <a:r>
              <a:rPr lang="en-US" sz="2800" dirty="0">
                <a:latin typeface="Arial"/>
                <a:cs typeface="Arial"/>
              </a:rPr>
              <a:t>ig</a:t>
            </a:r>
            <a:r>
              <a:rPr lang="en-US" sz="2800" spc="-15" dirty="0">
                <a:latin typeface="Arial"/>
                <a:cs typeface="Arial"/>
              </a:rPr>
              <a:t>h</a:t>
            </a:r>
            <a:r>
              <a:rPr lang="en-US" sz="2800" dirty="0">
                <a:latin typeface="Arial"/>
                <a:cs typeface="Arial"/>
              </a:rPr>
              <a:t>t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to</a:t>
            </a:r>
            <a:r>
              <a:rPr lang="en-US" sz="2800" spc="-15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l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f</a:t>
            </a:r>
            <a:r>
              <a:rPr lang="en-US" sz="2800" dirty="0">
                <a:latin typeface="Arial"/>
                <a:cs typeface="Arial"/>
              </a:rPr>
              <a:t>or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t</a:t>
            </a:r>
            <a:r>
              <a:rPr lang="en-US" sz="2800" dirty="0">
                <a:latin typeface="Arial"/>
                <a:cs typeface="Arial"/>
              </a:rPr>
              <a:t>he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-15" dirty="0">
                <a:latin typeface="Arial"/>
                <a:cs typeface="Arial"/>
              </a:rPr>
              <a:t>j</a:t>
            </a:r>
            <a:r>
              <a:rPr lang="en-US" sz="2800" dirty="0">
                <a:latin typeface="Arial"/>
                <a:cs typeface="Arial"/>
              </a:rPr>
              <a:t>ob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33730">
              <a:lnSpc>
                <a:spcPct val="100000"/>
              </a:lnSpc>
            </a:pPr>
            <a:br>
              <a:rPr lang="en-US" sz="4400" spc="0" dirty="0">
                <a:latin typeface="Arial"/>
                <a:cs typeface="Arial"/>
              </a:rPr>
            </a:br>
            <a:r>
              <a:rPr lang="en-US" sz="4400" spc="0" dirty="0">
                <a:latin typeface="Arial"/>
                <a:cs typeface="Arial"/>
              </a:rPr>
              <a:t>Ex: </a:t>
            </a:r>
            <a:r>
              <a:rPr sz="4400" spc="0" dirty="0">
                <a:latin typeface="Arial"/>
                <a:cs typeface="Arial"/>
              </a:rPr>
              <a:t>Co</a:t>
            </a:r>
            <a:r>
              <a:rPr sz="4400" spc="-10" dirty="0">
                <a:latin typeface="Arial"/>
                <a:cs typeface="Arial"/>
              </a:rPr>
              <a:t>n</a:t>
            </a:r>
            <a:r>
              <a:rPr sz="4400" spc="5" dirty="0">
                <a:latin typeface="Arial"/>
                <a:cs typeface="Arial"/>
              </a:rPr>
              <a:t>t</a:t>
            </a:r>
            <a:r>
              <a:rPr sz="4400" spc="0" dirty="0">
                <a:latin typeface="Arial"/>
                <a:cs typeface="Arial"/>
              </a:rPr>
              <a:t>e</a:t>
            </a:r>
            <a:r>
              <a:rPr sz="4400" spc="-10" dirty="0">
                <a:latin typeface="Arial"/>
                <a:cs typeface="Arial"/>
              </a:rPr>
              <a:t>n</a:t>
            </a:r>
            <a:r>
              <a:rPr sz="4400" spc="0" dirty="0">
                <a:latin typeface="Arial"/>
                <a:cs typeface="Arial"/>
              </a:rPr>
              <a:t>t</a:t>
            </a:r>
            <a:r>
              <a:rPr sz="4400" spc="5" dirty="0">
                <a:latin typeface="Arial"/>
                <a:cs typeface="Arial"/>
              </a:rPr>
              <a:t> </a:t>
            </a:r>
            <a:r>
              <a:rPr sz="4400" spc="0" dirty="0">
                <a:latin typeface="Arial"/>
                <a:cs typeface="Arial"/>
              </a:rPr>
              <a:t>Manag</a:t>
            </a:r>
            <a:r>
              <a:rPr sz="4400" spc="-10" dirty="0">
                <a:latin typeface="Arial"/>
                <a:cs typeface="Arial"/>
              </a:rPr>
              <a:t>e</a:t>
            </a:r>
            <a:r>
              <a:rPr sz="4400" spc="5" dirty="0">
                <a:latin typeface="Arial"/>
                <a:cs typeface="Arial"/>
              </a:rPr>
              <a:t>m</a:t>
            </a:r>
            <a:r>
              <a:rPr sz="4400" spc="-5" dirty="0">
                <a:latin typeface="Arial"/>
                <a:cs typeface="Arial"/>
              </a:rPr>
              <a:t>e</a:t>
            </a:r>
            <a:r>
              <a:rPr sz="4400" spc="0" dirty="0">
                <a:latin typeface="Arial"/>
                <a:cs typeface="Arial"/>
              </a:rPr>
              <a:t>nt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Content Management</a:t>
            </a:r>
          </a:p>
          <a:p>
            <a:pPr lvl="1"/>
            <a:r>
              <a:rPr lang="en-US" dirty="0"/>
              <a:t>Manage content at a (usually) document level</a:t>
            </a:r>
          </a:p>
          <a:p>
            <a:pPr lvl="1"/>
            <a:r>
              <a:rPr lang="en-US" dirty="0" err="1"/>
              <a:t>Documentum</a:t>
            </a:r>
            <a:endParaRPr lang="en-US" dirty="0"/>
          </a:p>
          <a:p>
            <a:pPr lvl="1"/>
            <a:r>
              <a:rPr lang="en-US" dirty="0" err="1"/>
              <a:t>Sharepoint</a:t>
            </a:r>
            <a:endParaRPr lang="en-US" dirty="0"/>
          </a:p>
          <a:p>
            <a:r>
              <a:rPr lang="en-US" dirty="0"/>
              <a:t>Component Content Management</a:t>
            </a:r>
          </a:p>
          <a:p>
            <a:pPr lvl="1"/>
            <a:r>
              <a:rPr lang="en-US" dirty="0"/>
              <a:t>Manages content at a more granular level</a:t>
            </a:r>
          </a:p>
          <a:p>
            <a:pPr lvl="1"/>
            <a:r>
              <a:rPr lang="en-US" dirty="0" err="1"/>
              <a:t>DocuBuilder</a:t>
            </a:r>
            <a:endParaRPr lang="en-US" dirty="0"/>
          </a:p>
          <a:p>
            <a:r>
              <a:rPr lang="en-US" dirty="0"/>
              <a:t>Web Content Management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03300" y="120650"/>
            <a:ext cx="8868843" cy="1473127"/>
          </a:xfrm>
        </p:spPr>
        <p:txBody>
          <a:bodyPr/>
          <a:lstStyle/>
          <a:p>
            <a:pPr marL="12700">
              <a:lnSpc>
                <a:spcPct val="100000"/>
              </a:lnSpc>
              <a:tabLst>
                <a:tab pos="3460115" algn="l"/>
              </a:tabLst>
            </a:pPr>
            <a:r>
              <a:rPr lang="en-US" sz="5400" dirty="0">
                <a:latin typeface="Arial"/>
                <a:cs typeface="Arial"/>
              </a:rPr>
              <a:t>Lan</a:t>
            </a:r>
            <a:r>
              <a:rPr lang="en-US" sz="5400" spc="-10" dirty="0">
                <a:latin typeface="Arial"/>
                <a:cs typeface="Arial"/>
              </a:rPr>
              <a:t>g</a:t>
            </a:r>
            <a:r>
              <a:rPr lang="en-US" sz="5400" dirty="0">
                <a:latin typeface="Arial"/>
                <a:cs typeface="Arial"/>
              </a:rPr>
              <a:t>uages</a:t>
            </a:r>
            <a:r>
              <a:rPr lang="en-US" sz="5400" spc="5" dirty="0">
                <a:latin typeface="Arial"/>
                <a:cs typeface="Arial"/>
              </a:rPr>
              <a:t> </a:t>
            </a:r>
            <a:r>
              <a:rPr lang="en-US" sz="5400" dirty="0">
                <a:latin typeface="Arial"/>
                <a:cs typeface="Arial"/>
              </a:rPr>
              <a:t>&amp; F</a:t>
            </a:r>
            <a:r>
              <a:rPr lang="en-US" sz="5400" spc="-10" dirty="0">
                <a:latin typeface="Arial"/>
                <a:cs typeface="Arial"/>
              </a:rPr>
              <a:t>r</a:t>
            </a:r>
            <a:r>
              <a:rPr lang="en-US" sz="5400" dirty="0">
                <a:latin typeface="Arial"/>
                <a:cs typeface="Arial"/>
              </a:rPr>
              <a:t>amewo</a:t>
            </a:r>
            <a:r>
              <a:rPr lang="en-US" sz="5400" spc="-10" dirty="0">
                <a:latin typeface="Arial"/>
                <a:cs typeface="Arial"/>
              </a:rPr>
              <a:t>r</a:t>
            </a:r>
            <a:r>
              <a:rPr lang="en-US" sz="5400" dirty="0">
                <a:latin typeface="Arial"/>
                <a:cs typeface="Arial"/>
              </a:rPr>
              <a:t>ks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622300" y="1949450"/>
            <a:ext cx="8868843" cy="4785783"/>
          </a:xfrm>
        </p:spPr>
        <p:txBody>
          <a:bodyPr/>
          <a:lstStyle/>
          <a:p>
            <a:r>
              <a:rPr lang="en-US" sz="2800" dirty="0">
                <a:latin typeface="Arial"/>
                <a:cs typeface="Arial"/>
              </a:rPr>
              <a:t>E</a:t>
            </a:r>
            <a:r>
              <a:rPr lang="en-US" sz="2800" spc="-10" dirty="0">
                <a:latin typeface="Arial"/>
                <a:cs typeface="Arial"/>
              </a:rPr>
              <a:t>a</a:t>
            </a:r>
            <a:r>
              <a:rPr lang="en-US" sz="2800" spc="5" dirty="0">
                <a:latin typeface="Arial"/>
                <a:cs typeface="Arial"/>
              </a:rPr>
              <a:t>c</a:t>
            </a:r>
            <a:r>
              <a:rPr lang="en-US" sz="2800" dirty="0">
                <a:latin typeface="Arial"/>
                <a:cs typeface="Arial"/>
              </a:rPr>
              <a:t>h</a:t>
            </a:r>
            <a:r>
              <a:rPr lang="en-US" sz="2800" spc="-1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la</a:t>
            </a:r>
            <a:r>
              <a:rPr lang="en-US" sz="2800" spc="-15" dirty="0">
                <a:latin typeface="Arial"/>
                <a:cs typeface="Arial"/>
              </a:rPr>
              <a:t>n</a:t>
            </a:r>
            <a:r>
              <a:rPr lang="en-US" sz="2800" dirty="0">
                <a:latin typeface="Arial"/>
                <a:cs typeface="Arial"/>
              </a:rPr>
              <a:t>gu</a:t>
            </a:r>
            <a:r>
              <a:rPr lang="en-US" sz="2800" spc="-15" dirty="0">
                <a:latin typeface="Arial"/>
                <a:cs typeface="Arial"/>
              </a:rPr>
              <a:t>a</a:t>
            </a:r>
            <a:r>
              <a:rPr lang="en-US" sz="2800" dirty="0">
                <a:latin typeface="Arial"/>
                <a:cs typeface="Arial"/>
              </a:rPr>
              <a:t>ge</a:t>
            </a:r>
            <a:r>
              <a:rPr lang="en-US" sz="2800" spc="-1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h</a:t>
            </a:r>
            <a:r>
              <a:rPr lang="en-US" sz="2800" spc="-15" dirty="0">
                <a:latin typeface="Arial"/>
                <a:cs typeface="Arial"/>
              </a:rPr>
              <a:t>a</a:t>
            </a:r>
            <a:r>
              <a:rPr lang="en-US" sz="2800" dirty="0">
                <a:latin typeface="Arial"/>
                <a:cs typeface="Arial"/>
              </a:rPr>
              <a:t>s</a:t>
            </a:r>
            <a:r>
              <a:rPr lang="en-US" sz="2800" spc="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its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pr</a:t>
            </a:r>
            <a:r>
              <a:rPr lang="en-US" sz="2800" spc="-15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s</a:t>
            </a:r>
            <a:r>
              <a:rPr lang="en-US" sz="2800" spc="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a</a:t>
            </a:r>
            <a:r>
              <a:rPr lang="en-US" sz="2800" dirty="0">
                <a:latin typeface="Arial"/>
                <a:cs typeface="Arial"/>
              </a:rPr>
              <a:t>nd</a:t>
            </a:r>
            <a:r>
              <a:rPr lang="en-US" sz="2800" spc="-10" dirty="0">
                <a:latin typeface="Arial"/>
                <a:cs typeface="Arial"/>
              </a:rPr>
              <a:t> </a:t>
            </a:r>
            <a:r>
              <a:rPr lang="en-US" sz="2800" spc="5" dirty="0">
                <a:latin typeface="Arial"/>
                <a:cs typeface="Arial"/>
              </a:rPr>
              <a:t>c</a:t>
            </a:r>
            <a:r>
              <a:rPr lang="en-US" sz="2800" dirty="0">
                <a:latin typeface="Arial"/>
                <a:cs typeface="Arial"/>
              </a:rPr>
              <a:t>ons</a:t>
            </a:r>
            <a:endParaRPr lang="en-US" sz="1200" dirty="0"/>
          </a:p>
          <a:p>
            <a:pPr marR="12700">
              <a:lnSpc>
                <a:spcPts val="3590"/>
              </a:lnSpc>
            </a:pPr>
            <a:r>
              <a:rPr lang="en-US" sz="2800" dirty="0">
                <a:latin typeface="Arial"/>
                <a:cs typeface="Arial"/>
              </a:rPr>
              <a:t>E</a:t>
            </a:r>
            <a:r>
              <a:rPr lang="en-US" sz="2800" spc="-10" dirty="0">
                <a:latin typeface="Arial"/>
                <a:cs typeface="Arial"/>
              </a:rPr>
              <a:t>a</a:t>
            </a:r>
            <a:r>
              <a:rPr lang="en-US" sz="2800" spc="5" dirty="0">
                <a:latin typeface="Arial"/>
                <a:cs typeface="Arial"/>
              </a:rPr>
              <a:t>c</a:t>
            </a:r>
            <a:r>
              <a:rPr lang="en-US" sz="2800" dirty="0">
                <a:latin typeface="Arial"/>
                <a:cs typeface="Arial"/>
              </a:rPr>
              <a:t>h</a:t>
            </a:r>
            <a:r>
              <a:rPr lang="en-US" sz="2800" spc="-1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la</a:t>
            </a:r>
            <a:r>
              <a:rPr lang="en-US" sz="2800" spc="-15" dirty="0">
                <a:latin typeface="Arial"/>
                <a:cs typeface="Arial"/>
              </a:rPr>
              <a:t>n</a:t>
            </a:r>
            <a:r>
              <a:rPr lang="en-US" sz="2800" dirty="0">
                <a:latin typeface="Arial"/>
                <a:cs typeface="Arial"/>
              </a:rPr>
              <a:t>gu</a:t>
            </a:r>
            <a:r>
              <a:rPr lang="en-US" sz="2800" spc="-15" dirty="0">
                <a:latin typeface="Arial"/>
                <a:cs typeface="Arial"/>
              </a:rPr>
              <a:t>a</a:t>
            </a:r>
            <a:r>
              <a:rPr lang="en-US" sz="2800" dirty="0">
                <a:latin typeface="Arial"/>
                <a:cs typeface="Arial"/>
              </a:rPr>
              <a:t>ge</a:t>
            </a:r>
            <a:r>
              <a:rPr lang="en-US" sz="2800" spc="-1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h</a:t>
            </a:r>
            <a:r>
              <a:rPr lang="en-US" sz="2800" spc="-15" dirty="0">
                <a:latin typeface="Arial"/>
                <a:cs typeface="Arial"/>
              </a:rPr>
              <a:t>a</a:t>
            </a:r>
            <a:r>
              <a:rPr lang="en-US" sz="2800" dirty="0">
                <a:latin typeface="Arial"/>
                <a:cs typeface="Arial"/>
              </a:rPr>
              <a:t>s</a:t>
            </a:r>
            <a:r>
              <a:rPr lang="en-US" sz="2800" spc="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fr</a:t>
            </a:r>
            <a:r>
              <a:rPr lang="en-US" sz="2800" spc="-15" dirty="0">
                <a:latin typeface="Arial"/>
                <a:cs typeface="Arial"/>
              </a:rPr>
              <a:t>a</a:t>
            </a:r>
            <a:r>
              <a:rPr lang="en-US" sz="2800" dirty="0">
                <a:latin typeface="Arial"/>
                <a:cs typeface="Arial"/>
              </a:rPr>
              <a:t>m</a:t>
            </a:r>
            <a:r>
              <a:rPr lang="en-US" sz="2800" spc="-15" dirty="0">
                <a:latin typeface="Arial"/>
                <a:cs typeface="Arial"/>
              </a:rPr>
              <a:t>e</a:t>
            </a:r>
            <a:r>
              <a:rPr lang="en-US" sz="2800" spc="5" dirty="0">
                <a:latin typeface="Arial"/>
                <a:cs typeface="Arial"/>
              </a:rPr>
              <a:t>w</a:t>
            </a:r>
            <a:r>
              <a:rPr lang="en-US" sz="2800" spc="-10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r</a:t>
            </a:r>
            <a:r>
              <a:rPr lang="en-US" sz="2800" spc="5" dirty="0">
                <a:latin typeface="Arial"/>
                <a:cs typeface="Arial"/>
              </a:rPr>
              <a:t>ks</a:t>
            </a:r>
            <a:r>
              <a:rPr lang="en-US" sz="2800" dirty="0">
                <a:latin typeface="Arial"/>
                <a:cs typeface="Arial"/>
              </a:rPr>
              <a:t>,</a:t>
            </a:r>
            <a:r>
              <a:rPr lang="en-US" sz="2800" spc="-10" dirty="0">
                <a:latin typeface="Arial"/>
                <a:cs typeface="Arial"/>
              </a:rPr>
              <a:t> </a:t>
            </a:r>
            <a:r>
              <a:rPr lang="en-US" sz="2800" spc="5" dirty="0">
                <a:latin typeface="Arial"/>
                <a:cs typeface="Arial"/>
              </a:rPr>
              <a:t>w</a:t>
            </a:r>
            <a:r>
              <a:rPr lang="en-US" sz="2800" dirty="0">
                <a:latin typeface="Arial"/>
                <a:cs typeface="Arial"/>
              </a:rPr>
              <a:t>ith</a:t>
            </a:r>
            <a:r>
              <a:rPr lang="en-US" sz="2800" spc="-1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t</a:t>
            </a:r>
            <a:r>
              <a:rPr lang="en-US" sz="2800" spc="-15" dirty="0">
                <a:latin typeface="Arial"/>
                <a:cs typeface="Arial"/>
              </a:rPr>
              <a:t>h</a:t>
            </a:r>
            <a:r>
              <a:rPr lang="en-US" sz="2800" dirty="0">
                <a:latin typeface="Arial"/>
                <a:cs typeface="Arial"/>
              </a:rPr>
              <a:t>eir</a:t>
            </a:r>
            <a:r>
              <a:rPr lang="en-US" sz="2800" spc="-1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o</a:t>
            </a:r>
            <a:r>
              <a:rPr lang="en-US" sz="2800" spc="5" dirty="0">
                <a:latin typeface="Arial"/>
                <a:cs typeface="Arial"/>
              </a:rPr>
              <a:t>w</a:t>
            </a:r>
            <a:r>
              <a:rPr lang="en-US" sz="2800" dirty="0">
                <a:latin typeface="Arial"/>
                <a:cs typeface="Arial"/>
              </a:rPr>
              <a:t>n p</a:t>
            </a:r>
            <a:r>
              <a:rPr lang="en-US" sz="2800" spc="-10" dirty="0">
                <a:latin typeface="Arial"/>
                <a:cs typeface="Arial"/>
              </a:rPr>
              <a:t>r</a:t>
            </a:r>
            <a:r>
              <a:rPr lang="en-US" sz="2800" dirty="0">
                <a:latin typeface="Arial"/>
                <a:cs typeface="Arial"/>
              </a:rPr>
              <a:t>os</a:t>
            </a:r>
            <a:r>
              <a:rPr lang="en-US" sz="2800" spc="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a</a:t>
            </a:r>
            <a:r>
              <a:rPr lang="en-US" sz="2800" dirty="0">
                <a:latin typeface="Arial"/>
                <a:cs typeface="Arial"/>
              </a:rPr>
              <a:t>nd</a:t>
            </a:r>
            <a:r>
              <a:rPr lang="en-US" sz="2800" spc="-15" dirty="0">
                <a:latin typeface="Arial"/>
                <a:cs typeface="Arial"/>
              </a:rPr>
              <a:t> </a:t>
            </a:r>
            <a:r>
              <a:rPr lang="en-US" sz="2800" spc="5" dirty="0">
                <a:latin typeface="Arial"/>
                <a:cs typeface="Arial"/>
              </a:rPr>
              <a:t>c</a:t>
            </a:r>
            <a:r>
              <a:rPr lang="en-US" sz="2800" dirty="0">
                <a:latin typeface="Arial"/>
                <a:cs typeface="Arial"/>
              </a:rPr>
              <a:t>o</a:t>
            </a:r>
            <a:r>
              <a:rPr lang="en-US" sz="2800" spc="-15" dirty="0">
                <a:latin typeface="Arial"/>
                <a:cs typeface="Arial"/>
              </a:rPr>
              <a:t>n</a:t>
            </a:r>
            <a:r>
              <a:rPr lang="en-US" sz="2800" dirty="0">
                <a:latin typeface="Arial"/>
                <a:cs typeface="Arial"/>
              </a:rPr>
              <a:t>s</a:t>
            </a:r>
          </a:p>
          <a:p>
            <a:pPr marR="245110">
              <a:lnSpc>
                <a:spcPts val="5010"/>
              </a:lnSpc>
              <a:spcBef>
                <a:spcPts val="275"/>
              </a:spcBef>
            </a:pPr>
            <a:r>
              <a:rPr lang="en-US" sz="2800" spc="-114" dirty="0">
                <a:latin typeface="Arial"/>
                <a:cs typeface="Arial"/>
              </a:rPr>
              <a:t>T</a:t>
            </a:r>
            <a:r>
              <a:rPr lang="en-US" sz="2800" spc="-10" dirty="0">
                <a:latin typeface="Arial"/>
                <a:cs typeface="Arial"/>
              </a:rPr>
              <a:t>r</a:t>
            </a:r>
            <a:r>
              <a:rPr lang="en-US" sz="2800" dirty="0">
                <a:latin typeface="Arial"/>
                <a:cs typeface="Arial"/>
              </a:rPr>
              <a:t>y</a:t>
            </a:r>
            <a:r>
              <a:rPr lang="en-US" sz="2800" spc="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n</a:t>
            </a:r>
            <a:r>
              <a:rPr lang="en-US" sz="2800" spc="-15" dirty="0">
                <a:latin typeface="Arial"/>
                <a:cs typeface="Arial"/>
              </a:rPr>
              <a:t>e</a:t>
            </a:r>
            <a:r>
              <a:rPr lang="en-US" sz="2800" dirty="0">
                <a:latin typeface="Arial"/>
                <a:cs typeface="Arial"/>
              </a:rPr>
              <a:t>w</a:t>
            </a:r>
            <a:r>
              <a:rPr lang="en-US" sz="2800" spc="5" dirty="0">
                <a:latin typeface="Arial"/>
                <a:cs typeface="Arial"/>
              </a:rPr>
              <a:t> </a:t>
            </a:r>
            <a:r>
              <a:rPr lang="en-US" sz="2800" spc="-15" dirty="0">
                <a:latin typeface="Arial"/>
                <a:cs typeface="Arial"/>
              </a:rPr>
              <a:t>l</a:t>
            </a:r>
            <a:r>
              <a:rPr lang="en-US" sz="2800" dirty="0">
                <a:latin typeface="Arial"/>
                <a:cs typeface="Arial"/>
              </a:rPr>
              <a:t>an</a:t>
            </a:r>
            <a:r>
              <a:rPr lang="en-US" sz="2800" spc="-15" dirty="0">
                <a:latin typeface="Arial"/>
                <a:cs typeface="Arial"/>
              </a:rPr>
              <a:t>g</a:t>
            </a:r>
            <a:r>
              <a:rPr lang="en-US" sz="2800" dirty="0">
                <a:latin typeface="Arial"/>
                <a:cs typeface="Arial"/>
              </a:rPr>
              <a:t>u</a:t>
            </a:r>
            <a:r>
              <a:rPr lang="en-US" sz="2800" spc="-15" dirty="0">
                <a:latin typeface="Arial"/>
                <a:cs typeface="Arial"/>
              </a:rPr>
              <a:t>a</a:t>
            </a:r>
            <a:r>
              <a:rPr lang="en-US" sz="2800" dirty="0">
                <a:latin typeface="Arial"/>
                <a:cs typeface="Arial"/>
              </a:rPr>
              <a:t>ges/fr</a:t>
            </a:r>
            <a:r>
              <a:rPr lang="en-US" sz="2800" spc="-20" dirty="0">
                <a:latin typeface="Arial"/>
                <a:cs typeface="Arial"/>
              </a:rPr>
              <a:t>a</a:t>
            </a:r>
            <a:r>
              <a:rPr lang="en-US" sz="2800" dirty="0">
                <a:latin typeface="Arial"/>
                <a:cs typeface="Arial"/>
              </a:rPr>
              <a:t>m</a:t>
            </a:r>
            <a:r>
              <a:rPr lang="en-US" sz="2800" spc="-15" dirty="0">
                <a:latin typeface="Arial"/>
                <a:cs typeface="Arial"/>
              </a:rPr>
              <a:t>e</a:t>
            </a:r>
            <a:r>
              <a:rPr lang="en-US" sz="2800" spc="5" dirty="0">
                <a:latin typeface="Arial"/>
                <a:cs typeface="Arial"/>
              </a:rPr>
              <a:t>w</a:t>
            </a:r>
            <a:r>
              <a:rPr lang="en-US" sz="2800" dirty="0">
                <a:latin typeface="Arial"/>
                <a:cs typeface="Arial"/>
              </a:rPr>
              <a:t>orks</a:t>
            </a:r>
            <a:r>
              <a:rPr lang="en-US" sz="2800" spc="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p</a:t>
            </a:r>
            <a:r>
              <a:rPr lang="en-US" sz="2800" dirty="0">
                <a:latin typeface="Arial"/>
                <a:cs typeface="Arial"/>
              </a:rPr>
              <a:t>eri</a:t>
            </a:r>
            <a:r>
              <a:rPr lang="en-US" sz="2800" spc="-15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dically! </a:t>
            </a:r>
          </a:p>
          <a:p>
            <a:pPr marR="245110">
              <a:lnSpc>
                <a:spcPts val="5010"/>
              </a:lnSpc>
              <a:spcBef>
                <a:spcPts val="275"/>
              </a:spcBef>
            </a:pPr>
            <a:r>
              <a:rPr lang="en-US" sz="2800" dirty="0">
                <a:latin typeface="Arial"/>
                <a:cs typeface="Arial"/>
              </a:rPr>
              <a:t>P</a:t>
            </a:r>
            <a:r>
              <a:rPr lang="en-US" sz="2800" spc="-15" dirty="0">
                <a:latin typeface="Arial"/>
                <a:cs typeface="Arial"/>
              </a:rPr>
              <a:t>l</a:t>
            </a:r>
            <a:r>
              <a:rPr lang="en-US" sz="2800" dirty="0">
                <a:latin typeface="Arial"/>
                <a:cs typeface="Arial"/>
              </a:rPr>
              <a:t>enty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of</a:t>
            </a:r>
            <a:r>
              <a:rPr lang="en-US" sz="2800" spc="-1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fa</a:t>
            </a:r>
            <a:r>
              <a:rPr lang="en-US" sz="2800" spc="-15" dirty="0">
                <a:latin typeface="Arial"/>
                <a:cs typeface="Arial"/>
              </a:rPr>
              <a:t>i</a:t>
            </a:r>
            <a:r>
              <a:rPr lang="en-US" sz="2800" dirty="0">
                <a:latin typeface="Arial"/>
                <a:cs typeface="Arial"/>
              </a:rPr>
              <a:t>lin</a:t>
            </a:r>
            <a:r>
              <a:rPr lang="en-US" sz="2800" spc="-15" dirty="0">
                <a:latin typeface="Arial"/>
                <a:cs typeface="Arial"/>
              </a:rPr>
              <a:t>g</a:t>
            </a:r>
            <a:r>
              <a:rPr lang="en-US" sz="2800" dirty="0">
                <a:latin typeface="Arial"/>
                <a:cs typeface="Arial"/>
              </a:rPr>
              <a:t>s</a:t>
            </a:r>
            <a:r>
              <a:rPr lang="en-US" sz="2800" spc="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e</a:t>
            </a:r>
            <a:r>
              <a:rPr lang="en-US" sz="2800" spc="5" dirty="0">
                <a:latin typeface="Arial"/>
                <a:cs typeface="Arial"/>
              </a:rPr>
              <a:t>x</a:t>
            </a:r>
            <a:r>
              <a:rPr lang="en-US" sz="2800" dirty="0">
                <a:latin typeface="Arial"/>
                <a:cs typeface="Arial"/>
              </a:rPr>
              <a:t>i</a:t>
            </a:r>
            <a:r>
              <a:rPr lang="en-US" sz="2800" spc="5" dirty="0">
                <a:latin typeface="Arial"/>
                <a:cs typeface="Arial"/>
              </a:rPr>
              <a:t>s</a:t>
            </a:r>
            <a:r>
              <a:rPr lang="en-US" sz="2800" dirty="0">
                <a:latin typeface="Arial"/>
                <a:cs typeface="Arial"/>
              </a:rPr>
              <a:t>t</a:t>
            </a:r>
            <a:r>
              <a:rPr lang="en-US" sz="2800" spc="-1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in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PH</a:t>
            </a:r>
            <a:r>
              <a:rPr lang="en-US" sz="2800" spc="-405" dirty="0">
                <a:latin typeface="Arial"/>
                <a:cs typeface="Arial"/>
              </a:rPr>
              <a:t>P</a:t>
            </a:r>
            <a:r>
              <a:rPr lang="en-US" sz="2800" dirty="0">
                <a:latin typeface="Arial"/>
                <a:cs typeface="Arial"/>
              </a:rPr>
              <a:t>,</a:t>
            </a:r>
            <a:r>
              <a:rPr lang="en-US" sz="2800" spc="-1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and</a:t>
            </a:r>
            <a:r>
              <a:rPr lang="en-US" sz="2800" spc="-1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e</a:t>
            </a:r>
            <a:r>
              <a:rPr lang="en-US" sz="2800" spc="5" dirty="0">
                <a:latin typeface="Arial"/>
                <a:cs typeface="Arial"/>
              </a:rPr>
              <a:t>v</a:t>
            </a:r>
            <a:r>
              <a:rPr lang="en-US" sz="2800" dirty="0">
                <a:latin typeface="Arial"/>
                <a:cs typeface="Arial"/>
              </a:rPr>
              <a:t>en</a:t>
            </a:r>
            <a:r>
              <a:rPr lang="en-US" sz="2800" spc="-1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m</a:t>
            </a:r>
            <a:r>
              <a:rPr lang="en-US" sz="2800" spc="-15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re p</a:t>
            </a:r>
            <a:r>
              <a:rPr lang="en-US" sz="2800" spc="-15" dirty="0">
                <a:latin typeface="Arial"/>
                <a:cs typeface="Arial"/>
              </a:rPr>
              <a:t>e</a:t>
            </a:r>
            <a:r>
              <a:rPr lang="en-US" sz="2800" dirty="0">
                <a:latin typeface="Arial"/>
                <a:cs typeface="Arial"/>
              </a:rPr>
              <a:t>o</a:t>
            </a:r>
            <a:r>
              <a:rPr lang="en-US" sz="2800" spc="-15" dirty="0">
                <a:latin typeface="Arial"/>
                <a:cs typeface="Arial"/>
              </a:rPr>
              <a:t>p</a:t>
            </a:r>
            <a:r>
              <a:rPr lang="en-US" sz="2800" dirty="0">
                <a:latin typeface="Arial"/>
                <a:cs typeface="Arial"/>
              </a:rPr>
              <a:t>le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will</a:t>
            </a:r>
            <a:r>
              <a:rPr lang="en-US" sz="2800" spc="-1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tell</a:t>
            </a:r>
            <a:r>
              <a:rPr lang="en-US" sz="2800" spc="-15" dirty="0">
                <a:latin typeface="Arial"/>
                <a:cs typeface="Arial"/>
              </a:rPr>
              <a:t> </a:t>
            </a:r>
            <a:r>
              <a:rPr lang="en-US" sz="2800" spc="5" dirty="0">
                <a:latin typeface="Arial"/>
                <a:cs typeface="Arial"/>
              </a:rPr>
              <a:t>y</a:t>
            </a:r>
            <a:r>
              <a:rPr lang="en-US" sz="2800" dirty="0">
                <a:latin typeface="Arial"/>
                <a:cs typeface="Arial"/>
              </a:rPr>
              <a:t>ou</a:t>
            </a:r>
            <a:r>
              <a:rPr lang="en-US" sz="2800" spc="-1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a</a:t>
            </a:r>
            <a:r>
              <a:rPr lang="en-US" sz="2800" spc="-15" dirty="0">
                <a:latin typeface="Arial"/>
                <a:cs typeface="Arial"/>
              </a:rPr>
              <a:t>b</a:t>
            </a:r>
            <a:r>
              <a:rPr lang="en-US" sz="2800" dirty="0">
                <a:latin typeface="Arial"/>
                <a:cs typeface="Arial"/>
              </a:rPr>
              <a:t>out</a:t>
            </a:r>
            <a:r>
              <a:rPr lang="en-US" sz="2800" spc="-1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t</a:t>
            </a:r>
            <a:r>
              <a:rPr lang="en-US" sz="2800" spc="-15" dirty="0">
                <a:latin typeface="Arial"/>
                <a:cs typeface="Arial"/>
              </a:rPr>
              <a:t>h</a:t>
            </a:r>
            <a:r>
              <a:rPr lang="en-US" sz="2800" dirty="0">
                <a:latin typeface="Arial"/>
                <a:cs typeface="Arial"/>
              </a:rPr>
              <a:t>em</a:t>
            </a:r>
          </a:p>
          <a:p>
            <a:r>
              <a:rPr lang="en-US" sz="2400" spc="-5" dirty="0">
                <a:latin typeface="Arial"/>
                <a:cs typeface="Arial"/>
              </a:rPr>
              <a:t>N</a:t>
            </a:r>
            <a:r>
              <a:rPr lang="en-US" sz="2400" dirty="0">
                <a:latin typeface="Arial"/>
                <a:cs typeface="Arial"/>
              </a:rPr>
              <a:t>eed </a:t>
            </a:r>
            <a:r>
              <a:rPr lang="en-US" sz="2400" spc="-5" dirty="0">
                <a:latin typeface="Arial"/>
                <a:cs typeface="Arial"/>
              </a:rPr>
              <a:t>m</a:t>
            </a:r>
            <a:r>
              <a:rPr lang="en-US" sz="2400" dirty="0">
                <a:latin typeface="Arial"/>
                <a:cs typeface="Arial"/>
              </a:rPr>
              <a:t>ot</a:t>
            </a:r>
            <a:r>
              <a:rPr lang="en-US" sz="2400" spc="-5" dirty="0">
                <a:latin typeface="Arial"/>
                <a:cs typeface="Arial"/>
              </a:rPr>
              <a:t>i</a:t>
            </a:r>
            <a:r>
              <a:rPr lang="en-US" sz="2400" dirty="0">
                <a:latin typeface="Arial"/>
                <a:cs typeface="Arial"/>
              </a:rPr>
              <a:t>vat</a:t>
            </a:r>
            <a:r>
              <a:rPr lang="en-US" sz="2400" spc="5" dirty="0">
                <a:latin typeface="Arial"/>
                <a:cs typeface="Arial"/>
              </a:rPr>
              <a:t>i</a:t>
            </a:r>
            <a:r>
              <a:rPr lang="en-US" sz="2400" dirty="0">
                <a:latin typeface="Arial"/>
                <a:cs typeface="Arial"/>
              </a:rPr>
              <a:t>on? </a:t>
            </a:r>
            <a:r>
              <a:rPr lang="en-US" sz="2400" spc="-10" dirty="0">
                <a:latin typeface="Arial"/>
                <a:cs typeface="Arial"/>
              </a:rPr>
              <a:t>G</a:t>
            </a:r>
            <a:r>
              <a:rPr lang="en-US" sz="2400" dirty="0">
                <a:latin typeface="Arial"/>
                <a:cs typeface="Arial"/>
              </a:rPr>
              <a:t>oog</a:t>
            </a:r>
            <a:r>
              <a:rPr lang="en-US" sz="2400" spc="-5" dirty="0">
                <a:latin typeface="Arial"/>
                <a:cs typeface="Arial"/>
              </a:rPr>
              <a:t>l</a:t>
            </a:r>
            <a:r>
              <a:rPr lang="en-US" sz="2400" dirty="0">
                <a:latin typeface="Arial"/>
                <a:cs typeface="Arial"/>
              </a:rPr>
              <a:t>e for</a:t>
            </a:r>
            <a:r>
              <a:rPr lang="en-US" sz="2400" spc="5" dirty="0"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so</a:t>
            </a:r>
            <a:r>
              <a:rPr lang="en-US" sz="2400" spc="-5" dirty="0">
                <a:latin typeface="Arial"/>
                <a:cs typeface="Arial"/>
              </a:rPr>
              <a:t>m</a:t>
            </a:r>
            <a:r>
              <a:rPr lang="en-US" sz="2400" dirty="0">
                <a:latin typeface="Arial"/>
                <a:cs typeface="Arial"/>
              </a:rPr>
              <a:t>e of these</a:t>
            </a:r>
            <a:r>
              <a:rPr lang="en-US" sz="2400" spc="10" dirty="0"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f</a:t>
            </a:r>
            <a:r>
              <a:rPr lang="en-US" sz="2400" spc="-5" dirty="0">
                <a:latin typeface="Arial"/>
                <a:cs typeface="Arial"/>
              </a:rPr>
              <a:t>l</a:t>
            </a:r>
            <a:r>
              <a:rPr lang="en-US" sz="2400" dirty="0">
                <a:latin typeface="Arial"/>
                <a:cs typeface="Arial"/>
              </a:rPr>
              <a:t>a</a:t>
            </a:r>
            <a:r>
              <a:rPr lang="en-US" sz="2400" spc="-5" dirty="0">
                <a:latin typeface="Arial"/>
                <a:cs typeface="Arial"/>
              </a:rPr>
              <a:t>w</a:t>
            </a:r>
            <a:r>
              <a:rPr lang="en-US" sz="2400" dirty="0">
                <a:latin typeface="Arial"/>
                <a:cs typeface="Arial"/>
              </a:rPr>
              <a:t>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33730">
              <a:lnSpc>
                <a:spcPct val="100000"/>
              </a:lnSpc>
            </a:pPr>
            <a:r>
              <a:rPr lang="en-US" sz="4400" dirty="0">
                <a:latin typeface="Arial"/>
                <a:cs typeface="Arial"/>
              </a:rPr>
              <a:t>Web </a:t>
            </a:r>
            <a:r>
              <a:rPr sz="4400" spc="0" dirty="0">
                <a:latin typeface="Arial"/>
                <a:cs typeface="Arial"/>
              </a:rPr>
              <a:t>Co</a:t>
            </a:r>
            <a:r>
              <a:rPr sz="4400" spc="-10" dirty="0">
                <a:latin typeface="Arial"/>
                <a:cs typeface="Arial"/>
              </a:rPr>
              <a:t>n</a:t>
            </a:r>
            <a:r>
              <a:rPr sz="4400" spc="5" dirty="0">
                <a:latin typeface="Arial"/>
                <a:cs typeface="Arial"/>
              </a:rPr>
              <a:t>t</a:t>
            </a:r>
            <a:r>
              <a:rPr sz="4400" spc="0" dirty="0">
                <a:latin typeface="Arial"/>
                <a:cs typeface="Arial"/>
              </a:rPr>
              <a:t>e</a:t>
            </a:r>
            <a:r>
              <a:rPr sz="4400" spc="-10" dirty="0">
                <a:latin typeface="Arial"/>
                <a:cs typeface="Arial"/>
              </a:rPr>
              <a:t>n</a:t>
            </a:r>
            <a:r>
              <a:rPr sz="4400" spc="0" dirty="0">
                <a:latin typeface="Arial"/>
                <a:cs typeface="Arial"/>
              </a:rPr>
              <a:t>t</a:t>
            </a:r>
            <a:r>
              <a:rPr sz="4400" spc="5" dirty="0">
                <a:latin typeface="Arial"/>
                <a:cs typeface="Arial"/>
              </a:rPr>
              <a:t> </a:t>
            </a:r>
            <a:r>
              <a:rPr sz="4400" spc="0" dirty="0">
                <a:latin typeface="Arial"/>
                <a:cs typeface="Arial"/>
              </a:rPr>
              <a:t>Manag</a:t>
            </a:r>
            <a:r>
              <a:rPr sz="4400" spc="-10" dirty="0">
                <a:latin typeface="Arial"/>
                <a:cs typeface="Arial"/>
              </a:rPr>
              <a:t>e</a:t>
            </a:r>
            <a:r>
              <a:rPr sz="4400" spc="5" dirty="0">
                <a:latin typeface="Arial"/>
                <a:cs typeface="Arial"/>
              </a:rPr>
              <a:t>m</a:t>
            </a:r>
            <a:r>
              <a:rPr sz="4400" spc="-5" dirty="0">
                <a:latin typeface="Arial"/>
                <a:cs typeface="Arial"/>
              </a:rPr>
              <a:t>e</a:t>
            </a:r>
            <a:r>
              <a:rPr sz="4400" spc="0" dirty="0">
                <a:latin typeface="Arial"/>
                <a:cs typeface="Arial"/>
              </a:rPr>
              <a:t>nt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CMS that is web-based and </a:t>
            </a:r>
          </a:p>
          <a:p>
            <a:pPr lvl="1"/>
            <a:r>
              <a:rPr lang="en-US" dirty="0"/>
              <a:t>Provides a means of editing and storing content</a:t>
            </a:r>
          </a:p>
          <a:p>
            <a:pPr lvl="1"/>
            <a:r>
              <a:rPr lang="en-US" dirty="0"/>
              <a:t>Offers some sort of publication workflow</a:t>
            </a:r>
          </a:p>
          <a:p>
            <a:pPr lvl="1"/>
            <a:r>
              <a:rPr lang="en-US" dirty="0"/>
              <a:t>Used for Website authoring and management</a:t>
            </a:r>
          </a:p>
          <a:p>
            <a:r>
              <a:rPr lang="en-US" dirty="0"/>
              <a:t>Not all CMS are created equal</a:t>
            </a:r>
          </a:p>
        </p:txBody>
      </p:sp>
    </p:spTree>
    <p:extLst>
      <p:ext uri="{BB962C8B-B14F-4D97-AF65-F5344CB8AC3E}">
        <p14:creationId xmlns:p14="http://schemas.microsoft.com/office/powerpoint/2010/main" val="3626016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Started in 2003</a:t>
            </a:r>
          </a:p>
          <a:p>
            <a:r>
              <a:rPr lang="en-US" dirty="0"/>
              <a:t>Written in PHP</a:t>
            </a:r>
          </a:p>
          <a:p>
            <a:r>
              <a:rPr lang="en-US" dirty="0"/>
              <a:t>Available as </a:t>
            </a:r>
            <a:r>
              <a:rPr lang="en-US" dirty="0" err="1"/>
              <a:t>PaaS</a:t>
            </a:r>
            <a:r>
              <a:rPr lang="en-US" dirty="0"/>
              <a:t> to host blogs</a:t>
            </a:r>
          </a:p>
          <a:p>
            <a:pPr lvl="1"/>
            <a:r>
              <a:rPr lang="en-US" dirty="0">
                <a:hlinkClick r:id="rId2"/>
              </a:rPr>
              <a:t>www.wordpress.com</a:t>
            </a:r>
            <a:endParaRPr lang="en-US" dirty="0"/>
          </a:p>
          <a:p>
            <a:r>
              <a:rPr lang="en-US" dirty="0"/>
              <a:t>Available as software to install and run on your own</a:t>
            </a:r>
          </a:p>
          <a:p>
            <a:pPr lvl="1"/>
            <a:r>
              <a:rPr lang="en-US" dirty="0">
                <a:hlinkClick r:id="rId3"/>
              </a:rPr>
              <a:t>www.wordpress.org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731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WordPress</a:t>
            </a:r>
            <a:r>
              <a:rPr lang="en-US" dirty="0"/>
              <a:t> site architecture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Template-driven (highly)</a:t>
            </a:r>
          </a:p>
          <a:p>
            <a:pPr lvl="1"/>
            <a:r>
              <a:rPr lang="en-US" dirty="0"/>
              <a:t>Look &amp; feel of each page</a:t>
            </a:r>
          </a:p>
          <a:p>
            <a:pPr lvl="1"/>
            <a:r>
              <a:rPr lang="en-US" dirty="0"/>
              <a:t>Modular - a page contains files like:</a:t>
            </a:r>
          </a:p>
          <a:p>
            <a:pPr lvl="2"/>
            <a:r>
              <a:rPr lang="en-US" dirty="0" err="1"/>
              <a:t>index.php</a:t>
            </a:r>
            <a:endParaRPr lang="en-US" dirty="0"/>
          </a:p>
          <a:p>
            <a:pPr lvl="2"/>
            <a:r>
              <a:rPr lang="en-US" dirty="0" err="1"/>
              <a:t>header.php</a:t>
            </a:r>
            <a:endParaRPr lang="en-US" dirty="0"/>
          </a:p>
          <a:p>
            <a:pPr lvl="2"/>
            <a:r>
              <a:rPr lang="en-US" dirty="0" err="1"/>
              <a:t>sidebar.php</a:t>
            </a:r>
            <a:endParaRPr lang="en-US" dirty="0"/>
          </a:p>
          <a:p>
            <a:pPr lvl="2"/>
            <a:r>
              <a:rPr lang="en-US" dirty="0" err="1"/>
              <a:t>footer.php</a:t>
            </a:r>
            <a:endParaRPr lang="en-US" dirty="0"/>
          </a:p>
          <a:p>
            <a:pPr lvl="1"/>
            <a:r>
              <a:rPr lang="en-US" dirty="0"/>
              <a:t>A template file can generate content from the MySQL database</a:t>
            </a:r>
          </a:p>
          <a:p>
            <a:r>
              <a:rPr lang="en-US" dirty="0"/>
              <a:t>Plugins available to extend the core functionality</a:t>
            </a:r>
          </a:p>
          <a:p>
            <a:pPr lvl="1"/>
            <a:r>
              <a:rPr lang="en-US" dirty="0" err="1"/>
              <a:t>PostgreSQL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Theming is very straightforward</a:t>
            </a:r>
          </a:p>
          <a:p>
            <a:r>
              <a:rPr lang="en-US" dirty="0"/>
              <a:t>Many themes to choose from</a:t>
            </a:r>
          </a:p>
          <a:p>
            <a:r>
              <a:rPr lang="en-US" dirty="0"/>
              <a:t>Simple authentication/Authorization</a:t>
            </a:r>
          </a:p>
          <a:p>
            <a:r>
              <a:rPr lang="en-US" dirty="0"/>
              <a:t>Quick turn-up time</a:t>
            </a:r>
          </a:p>
          <a:p>
            <a:r>
              <a:rPr lang="en-US" dirty="0"/>
              <a:t>Great for Blogs – very blog-centric</a:t>
            </a:r>
          </a:p>
          <a:p>
            <a:r>
              <a:rPr lang="en-US" dirty="0"/>
              <a:t>Free</a:t>
            </a:r>
          </a:p>
          <a:p>
            <a:r>
              <a:rPr lang="en-US" dirty="0"/>
              <a:t>Open-source</a:t>
            </a:r>
          </a:p>
          <a:p>
            <a:r>
              <a:rPr lang="en-US" dirty="0"/>
              <a:t>Many plugins available</a:t>
            </a:r>
          </a:p>
        </p:txBody>
      </p:sp>
    </p:spTree>
    <p:extLst>
      <p:ext uri="{BB962C8B-B14F-4D97-AF65-F5344CB8AC3E}">
        <p14:creationId xmlns:p14="http://schemas.microsoft.com/office/powerpoint/2010/main" val="549076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easy to manage complex user </a:t>
            </a:r>
            <a:r>
              <a:rPr lang="en-US" dirty="0" err="1"/>
              <a:t>permissioning</a:t>
            </a:r>
            <a:endParaRPr lang="en-US" dirty="0"/>
          </a:p>
          <a:p>
            <a:r>
              <a:rPr lang="en-US" dirty="0"/>
              <a:t>Not useful for complex e-commerce</a:t>
            </a:r>
          </a:p>
          <a:p>
            <a:pPr lvl="1"/>
            <a:r>
              <a:rPr lang="en-US" dirty="0"/>
              <a:t>Multi-currency, multi-payment,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Not suited to non-CMS related content/sites</a:t>
            </a:r>
          </a:p>
        </p:txBody>
      </p:sp>
    </p:spTree>
    <p:extLst>
      <p:ext uri="{BB962C8B-B14F-4D97-AF65-F5344CB8AC3E}">
        <p14:creationId xmlns:p14="http://schemas.microsoft.com/office/powerpoint/2010/main" val="533561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Drupal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release in January 2001</a:t>
            </a:r>
          </a:p>
          <a:p>
            <a:r>
              <a:rPr lang="en-US" dirty="0"/>
              <a:t>Written in PHP</a:t>
            </a:r>
          </a:p>
          <a:p>
            <a:r>
              <a:rPr lang="en-US" dirty="0"/>
              <a:t>Equal parts content management system (for users) and content management framework (for </a:t>
            </a:r>
            <a:r>
              <a:rPr lang="en-US" dirty="0" err="1"/>
              <a:t>devs</a:t>
            </a:r>
            <a:r>
              <a:rPr lang="en-US" dirty="0"/>
              <a:t>)</a:t>
            </a:r>
          </a:p>
          <a:p>
            <a:r>
              <a:rPr lang="en-US" dirty="0"/>
              <a:t>Hosted solutions now exist via Drupal Gardens, et al</a:t>
            </a:r>
          </a:p>
          <a:p>
            <a:r>
              <a:rPr lang="en-US" dirty="0"/>
              <a:t>Mostly self-hosted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A06D3C-F0F1-8E41-9DF5-0DF2180561EE}"/>
              </a:ext>
            </a:extLst>
          </p:cNvPr>
          <p:cNvSpPr txBox="1"/>
          <p:nvPr/>
        </p:nvSpPr>
        <p:spPr>
          <a:xfrm>
            <a:off x="1101969" y="6729046"/>
            <a:ext cx="409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/wiki/Drupal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EB63DE-C509-BC4A-91B2-B5A1611ED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00" y="5279942"/>
            <a:ext cx="3291136" cy="93670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Drupal Architecture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Modules extend the functionality of Drupal core</a:t>
            </a:r>
          </a:p>
          <a:p>
            <a:r>
              <a:rPr lang="en-US" dirty="0"/>
              <a:t>Themes provide templates/CSS for creating visually consistent output</a:t>
            </a:r>
          </a:p>
          <a:p>
            <a:r>
              <a:rPr lang="en-US" dirty="0"/>
              <a:t>Installation profiles group modules and themes together</a:t>
            </a:r>
          </a:p>
          <a:p>
            <a:r>
              <a:rPr lang="en-US" dirty="0"/>
              <a:t>Distributions (forks) of Drupal exist for specific types of sites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706880">
              <a:lnSpc>
                <a:spcPct val="100000"/>
              </a:lnSpc>
            </a:pPr>
            <a:r>
              <a:rPr sz="4400" dirty="0">
                <a:latin typeface="Arial"/>
                <a:cs typeface="Arial"/>
              </a:rPr>
              <a:t>D</a:t>
            </a:r>
            <a:r>
              <a:rPr sz="4400" spc="-10" dirty="0">
                <a:latin typeface="Arial"/>
                <a:cs typeface="Arial"/>
              </a:rPr>
              <a:t>r</a:t>
            </a:r>
            <a:r>
              <a:rPr sz="4400" spc="0" dirty="0">
                <a:latin typeface="Arial"/>
                <a:cs typeface="Arial"/>
              </a:rPr>
              <a:t>upal</a:t>
            </a:r>
            <a:r>
              <a:rPr sz="4400" spc="-5" dirty="0">
                <a:latin typeface="Arial"/>
                <a:cs typeface="Arial"/>
              </a:rPr>
              <a:t> </a:t>
            </a:r>
            <a:r>
              <a:rPr sz="4400" spc="0" dirty="0">
                <a:latin typeface="Arial"/>
                <a:cs typeface="Arial"/>
              </a:rPr>
              <a:t>S</a:t>
            </a:r>
            <a:r>
              <a:rPr sz="4400" spc="5" dirty="0">
                <a:latin typeface="Arial"/>
                <a:cs typeface="Arial"/>
              </a:rPr>
              <a:t>t</a:t>
            </a:r>
            <a:r>
              <a:rPr sz="4400" spc="-5" dirty="0">
                <a:latin typeface="Arial"/>
                <a:cs typeface="Arial"/>
              </a:rPr>
              <a:t>r</a:t>
            </a:r>
            <a:r>
              <a:rPr sz="4400" spc="0" dirty="0">
                <a:latin typeface="Arial"/>
                <a:cs typeface="Arial"/>
              </a:rPr>
              <a:t>engths</a:t>
            </a:r>
            <a:endParaRPr sz="4400">
              <a:latin typeface="Arial"/>
              <a:cs typeface="Arial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extensible</a:t>
            </a:r>
          </a:p>
          <a:p>
            <a:r>
              <a:rPr lang="en-US" dirty="0"/>
              <a:t>Robust </a:t>
            </a:r>
            <a:r>
              <a:rPr lang="en-US" dirty="0" err="1"/>
              <a:t>permissioning</a:t>
            </a:r>
            <a:endParaRPr lang="en-US" dirty="0"/>
          </a:p>
          <a:p>
            <a:r>
              <a:rPr lang="en-US" dirty="0"/>
              <a:t>Data model is more flexible – dictated by admin</a:t>
            </a:r>
          </a:p>
          <a:p>
            <a:r>
              <a:rPr lang="en-US" dirty="0"/>
              <a:t>More robust offering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 – e-commerce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18615A-69ED-5843-8E95-0273FD1466A8}"/>
              </a:ext>
            </a:extLst>
          </p:cNvPr>
          <p:cNvSpPr/>
          <p:nvPr/>
        </p:nvSpPr>
        <p:spPr>
          <a:xfrm>
            <a:off x="624290" y="5073650"/>
            <a:ext cx="83038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Drupal provides a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2" tooltip="Front and back ends"/>
              </a:rPr>
              <a:t>back-end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framework for at least 2.3% of all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World Wide Web"/>
              </a:rPr>
              <a:t>web sites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worldwide</a:t>
            </a:r>
            <a:r>
              <a:rPr lang="en-US" baseline="30000" dirty="0">
                <a:solidFill>
                  <a:srgbClr val="0B0080"/>
                </a:solidFill>
                <a:latin typeface="Arial" panose="020B0604020202020204" pitchFamily="34" charset="0"/>
                <a:hlinkClick r:id="rId4"/>
              </a:rPr>
              <a:t>[8]</a:t>
            </a:r>
            <a:r>
              <a:rPr lang="en-US" baseline="30000" dirty="0">
                <a:solidFill>
                  <a:srgbClr val="0B0080"/>
                </a:solidFill>
                <a:latin typeface="Arial" panose="020B0604020202020204" pitchFamily="34" charset="0"/>
                <a:hlinkClick r:id="rId5"/>
              </a:rPr>
              <a:t>[9]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– ranging from personal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6" tooltip="Blog"/>
              </a:rPr>
              <a:t>blogs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to corporate, political, and government sites.</a:t>
            </a:r>
            <a:r>
              <a:rPr lang="en-US" baseline="30000" dirty="0">
                <a:solidFill>
                  <a:srgbClr val="0B0080"/>
                </a:solidFill>
                <a:latin typeface="Arial" panose="020B0604020202020204" pitchFamily="34" charset="0"/>
                <a:hlinkClick r:id="rId7"/>
              </a:rPr>
              <a:t>[10]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Systems also use Drupal for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8" tooltip="Knowledge management"/>
              </a:rPr>
              <a:t>knowledge management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and for business collaboration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E4BEE-1A94-7D4C-AA38-F2975B6C8A36}"/>
              </a:ext>
            </a:extLst>
          </p:cNvPr>
          <p:cNvSpPr txBox="1"/>
          <p:nvPr/>
        </p:nvSpPr>
        <p:spPr>
          <a:xfrm>
            <a:off x="2298700" y="7068635"/>
            <a:ext cx="409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/wiki/Drupal</a:t>
            </a:r>
          </a:p>
        </p:txBody>
      </p:sp>
    </p:spTree>
    <p:extLst>
      <p:ext uri="{BB962C8B-B14F-4D97-AF65-F5344CB8AC3E}">
        <p14:creationId xmlns:p14="http://schemas.microsoft.com/office/powerpoint/2010/main" val="666809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sz="4400" dirty="0">
                <a:cs typeface="Arial"/>
              </a:rPr>
              <a:t>D</a:t>
            </a:r>
            <a:r>
              <a:rPr sz="4400" spc="-10" dirty="0">
                <a:cs typeface="Arial"/>
              </a:rPr>
              <a:t>r</a:t>
            </a:r>
            <a:r>
              <a:rPr sz="4400" spc="0" dirty="0">
                <a:cs typeface="Arial"/>
              </a:rPr>
              <a:t>up</a:t>
            </a:r>
            <a:r>
              <a:rPr sz="4400" spc="-10" dirty="0">
                <a:cs typeface="Arial"/>
              </a:rPr>
              <a:t>a</a:t>
            </a:r>
            <a:r>
              <a:rPr sz="4400" spc="0" dirty="0">
                <a:cs typeface="Arial"/>
              </a:rPr>
              <a:t>l</a:t>
            </a:r>
            <a:r>
              <a:rPr sz="4400" spc="5" dirty="0">
                <a:cs typeface="Arial"/>
              </a:rPr>
              <a:t> </a:t>
            </a:r>
            <a:r>
              <a:rPr sz="4400" spc="-85" dirty="0">
                <a:cs typeface="Arial"/>
              </a:rPr>
              <a:t>W</a:t>
            </a:r>
            <a:r>
              <a:rPr sz="4400" spc="0" dirty="0">
                <a:cs typeface="Arial"/>
              </a:rPr>
              <a:t>e</a:t>
            </a:r>
            <a:r>
              <a:rPr sz="4400" spc="-10" dirty="0">
                <a:cs typeface="Arial"/>
              </a:rPr>
              <a:t>a</a:t>
            </a:r>
            <a:r>
              <a:rPr sz="4400" spc="0" dirty="0">
                <a:cs typeface="Arial"/>
              </a:rPr>
              <a:t>knesses</a:t>
            </a:r>
            <a:endParaRPr sz="4400" dirty="0">
              <a:cs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pc="5" dirty="0">
                <a:latin typeface="Arial"/>
                <a:cs typeface="Arial"/>
              </a:rPr>
              <a:t>C</a:t>
            </a:r>
            <a:r>
              <a:rPr lang="en-US" sz="2800" spc="-10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nt</a:t>
            </a:r>
            <a:r>
              <a:rPr lang="en-US" sz="2800" spc="-10" dirty="0">
                <a:latin typeface="Arial"/>
                <a:cs typeface="Arial"/>
              </a:rPr>
              <a:t>r</a:t>
            </a:r>
            <a:r>
              <a:rPr lang="en-US" sz="2800" dirty="0">
                <a:latin typeface="Arial"/>
                <a:cs typeface="Arial"/>
              </a:rPr>
              <a:t>ib</a:t>
            </a:r>
            <a:r>
              <a:rPr lang="en-US" sz="2800" spc="-15" dirty="0">
                <a:latin typeface="Arial"/>
                <a:cs typeface="Arial"/>
              </a:rPr>
              <a:t>u</a:t>
            </a:r>
            <a:r>
              <a:rPr lang="en-US" sz="2800" dirty="0">
                <a:latin typeface="Arial"/>
                <a:cs typeface="Arial"/>
              </a:rPr>
              <a:t>ted</a:t>
            </a:r>
            <a:r>
              <a:rPr lang="en-US" sz="2800" spc="-1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m</a:t>
            </a:r>
            <a:r>
              <a:rPr lang="en-US" sz="2800" spc="-15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d</a:t>
            </a:r>
            <a:r>
              <a:rPr lang="en-US" sz="2800" spc="-15" dirty="0">
                <a:latin typeface="Arial"/>
                <a:cs typeface="Arial"/>
              </a:rPr>
              <a:t>u</a:t>
            </a:r>
            <a:r>
              <a:rPr lang="en-US" sz="2800" dirty="0">
                <a:latin typeface="Arial"/>
                <a:cs typeface="Arial"/>
              </a:rPr>
              <a:t>le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o</a:t>
            </a:r>
            <a:r>
              <a:rPr lang="en-US" sz="2800" spc="5" dirty="0">
                <a:latin typeface="Arial"/>
                <a:cs typeface="Arial"/>
              </a:rPr>
              <a:t>v</a:t>
            </a:r>
            <a:r>
              <a:rPr lang="en-US" sz="2800" dirty="0">
                <a:latin typeface="Arial"/>
                <a:cs typeface="Arial"/>
              </a:rPr>
              <a:t>er</a:t>
            </a:r>
            <a:r>
              <a:rPr lang="en-US" sz="2800" spc="-15" dirty="0">
                <a:latin typeface="Arial"/>
                <a:cs typeface="Arial"/>
              </a:rPr>
              <a:t>l</a:t>
            </a:r>
            <a:r>
              <a:rPr lang="en-US" sz="2800" dirty="0">
                <a:latin typeface="Arial"/>
                <a:cs typeface="Arial"/>
              </a:rPr>
              <a:t>o</a:t>
            </a:r>
            <a:r>
              <a:rPr lang="en-US" sz="2800" spc="-15" dirty="0">
                <a:latin typeface="Arial"/>
                <a:cs typeface="Arial"/>
              </a:rPr>
              <a:t>a</a:t>
            </a:r>
            <a:r>
              <a:rPr lang="en-US" sz="2800" dirty="0">
                <a:latin typeface="Arial"/>
                <a:cs typeface="Arial"/>
              </a:rPr>
              <a:t>d </a:t>
            </a:r>
          </a:p>
          <a:p>
            <a:r>
              <a:rPr lang="en-US" sz="2800" dirty="0">
                <a:latin typeface="Arial"/>
                <a:cs typeface="Arial"/>
              </a:rPr>
              <a:t>L</a:t>
            </a:r>
            <a:r>
              <a:rPr lang="en-US" sz="2800" spc="-15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ts </a:t>
            </a:r>
            <a:r>
              <a:rPr lang="en-US" sz="2800" spc="-10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f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o</a:t>
            </a:r>
            <a:r>
              <a:rPr lang="en-US" sz="2800" spc="5" dirty="0">
                <a:latin typeface="Arial"/>
                <a:cs typeface="Arial"/>
              </a:rPr>
              <a:t>v</a:t>
            </a:r>
            <a:r>
              <a:rPr lang="en-US" sz="2800" dirty="0">
                <a:latin typeface="Arial"/>
                <a:cs typeface="Arial"/>
              </a:rPr>
              <a:t>er</a:t>
            </a:r>
            <a:r>
              <a:rPr lang="en-US" sz="2800" spc="-15" dirty="0">
                <a:latin typeface="Arial"/>
                <a:cs typeface="Arial"/>
              </a:rPr>
              <a:t>h</a:t>
            </a:r>
            <a:r>
              <a:rPr lang="en-US" sz="2800" dirty="0">
                <a:latin typeface="Arial"/>
                <a:cs typeface="Arial"/>
              </a:rPr>
              <a:t>ead</a:t>
            </a:r>
            <a:r>
              <a:rPr lang="en-US" sz="2800" spc="-1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f</a:t>
            </a:r>
            <a:r>
              <a:rPr lang="en-US" sz="2800" spc="-15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r </a:t>
            </a:r>
            <a:r>
              <a:rPr lang="en-US" sz="2800" spc="5" dirty="0">
                <a:latin typeface="Arial"/>
                <a:cs typeface="Arial"/>
              </a:rPr>
              <a:t>s</a:t>
            </a:r>
            <a:r>
              <a:rPr lang="en-US" sz="2800" spc="-10" dirty="0">
                <a:latin typeface="Arial"/>
                <a:cs typeface="Arial"/>
              </a:rPr>
              <a:t>m</a:t>
            </a:r>
            <a:r>
              <a:rPr lang="en-US" sz="2800" dirty="0">
                <a:latin typeface="Arial"/>
                <a:cs typeface="Arial"/>
              </a:rPr>
              <a:t>al</a:t>
            </a:r>
            <a:r>
              <a:rPr lang="en-US" sz="2800" spc="-15" dirty="0">
                <a:latin typeface="Arial"/>
                <a:cs typeface="Arial"/>
              </a:rPr>
              <a:t>l</a:t>
            </a:r>
            <a:r>
              <a:rPr lang="en-US" sz="2800" dirty="0">
                <a:latin typeface="Arial"/>
                <a:cs typeface="Arial"/>
              </a:rPr>
              <a:t>er</a:t>
            </a:r>
            <a:r>
              <a:rPr lang="en-US" sz="2800" spc="-10" dirty="0">
                <a:latin typeface="Arial"/>
                <a:cs typeface="Arial"/>
              </a:rPr>
              <a:t> </a:t>
            </a:r>
            <a:r>
              <a:rPr lang="en-US" sz="2800" spc="5" dirty="0">
                <a:latin typeface="Arial"/>
                <a:cs typeface="Arial"/>
              </a:rPr>
              <a:t>s</a:t>
            </a:r>
            <a:r>
              <a:rPr lang="en-US" sz="2800" dirty="0">
                <a:latin typeface="Arial"/>
                <a:cs typeface="Arial"/>
              </a:rPr>
              <a:t>it</a:t>
            </a:r>
            <a:r>
              <a:rPr lang="en-US" sz="2800" spc="-15" dirty="0">
                <a:latin typeface="Arial"/>
                <a:cs typeface="Arial"/>
              </a:rPr>
              <a:t>e</a:t>
            </a:r>
            <a:r>
              <a:rPr lang="en-US" sz="2800" dirty="0">
                <a:latin typeface="Arial"/>
                <a:cs typeface="Arial"/>
              </a:rPr>
              <a:t>s </a:t>
            </a:r>
          </a:p>
          <a:p>
            <a:r>
              <a:rPr lang="en-US" sz="2800" dirty="0">
                <a:latin typeface="Arial"/>
                <a:cs typeface="Arial"/>
              </a:rPr>
              <a:t>S</a:t>
            </a:r>
            <a:r>
              <a:rPr lang="en-US" sz="2800" spc="-10" dirty="0">
                <a:latin typeface="Arial"/>
                <a:cs typeface="Arial"/>
              </a:rPr>
              <a:t>t</a:t>
            </a:r>
            <a:r>
              <a:rPr lang="en-US" sz="2800" dirty="0">
                <a:latin typeface="Arial"/>
                <a:cs typeface="Arial"/>
              </a:rPr>
              <a:t>eep</a:t>
            </a:r>
            <a:r>
              <a:rPr lang="en-US" sz="2800" spc="-1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l</a:t>
            </a:r>
            <a:r>
              <a:rPr lang="en-US" sz="2800" spc="-15" dirty="0">
                <a:latin typeface="Arial"/>
                <a:cs typeface="Arial"/>
              </a:rPr>
              <a:t>e</a:t>
            </a:r>
            <a:r>
              <a:rPr lang="en-US" sz="2800" dirty="0">
                <a:latin typeface="Arial"/>
                <a:cs typeface="Arial"/>
              </a:rPr>
              <a:t>ar</a:t>
            </a:r>
            <a:r>
              <a:rPr lang="en-US" sz="2800" spc="-15" dirty="0">
                <a:latin typeface="Arial"/>
                <a:cs typeface="Arial"/>
              </a:rPr>
              <a:t>n</a:t>
            </a:r>
            <a:r>
              <a:rPr lang="en-US" sz="2800" dirty="0">
                <a:latin typeface="Arial"/>
                <a:cs typeface="Arial"/>
              </a:rPr>
              <a:t>ing</a:t>
            </a:r>
            <a:r>
              <a:rPr lang="en-US" sz="2800" spc="-10" dirty="0">
                <a:latin typeface="Arial"/>
                <a:cs typeface="Arial"/>
              </a:rPr>
              <a:t> </a:t>
            </a:r>
            <a:r>
              <a:rPr lang="en-US" sz="2800" spc="5" dirty="0">
                <a:latin typeface="Arial"/>
                <a:cs typeface="Arial"/>
              </a:rPr>
              <a:t>c</a:t>
            </a:r>
            <a:r>
              <a:rPr lang="en-US" sz="2800" dirty="0">
                <a:latin typeface="Arial"/>
                <a:cs typeface="Arial"/>
              </a:rPr>
              <a:t>u</a:t>
            </a:r>
            <a:r>
              <a:rPr lang="en-US" sz="2800" spc="-10" dirty="0">
                <a:latin typeface="Arial"/>
                <a:cs typeface="Arial"/>
              </a:rPr>
              <a:t>r</a:t>
            </a:r>
            <a:r>
              <a:rPr lang="en-US" sz="2800" spc="5" dirty="0">
                <a:latin typeface="Arial"/>
                <a:cs typeface="Arial"/>
              </a:rPr>
              <a:t>v</a:t>
            </a:r>
            <a:r>
              <a:rPr lang="en-US" sz="2800" dirty="0">
                <a:latin typeface="Arial"/>
                <a:cs typeface="Arial"/>
              </a:rPr>
              <a:t>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to Choose?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Depends on the problem! </a:t>
            </a:r>
          </a:p>
          <a:p>
            <a:pPr lvl="1"/>
            <a:r>
              <a:rPr lang="en-US" sz="2800" dirty="0"/>
              <a:t>Blogs – </a:t>
            </a:r>
            <a:r>
              <a:rPr lang="en-US" sz="2800" dirty="0" err="1"/>
              <a:t>WordPress</a:t>
            </a:r>
            <a:endParaRPr lang="en-US" sz="2800" dirty="0"/>
          </a:p>
          <a:p>
            <a:pPr lvl="1"/>
            <a:r>
              <a:rPr lang="en-US" sz="2800" dirty="0"/>
              <a:t>Advanced content types, extensibility - Drupal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66" y="501650"/>
            <a:ext cx="8536165" cy="5741988"/>
          </a:xfrm>
        </p:spPr>
      </p:pic>
      <p:sp>
        <p:nvSpPr>
          <p:cNvPr id="5" name="Rectangle 4"/>
          <p:cNvSpPr/>
          <p:nvPr/>
        </p:nvSpPr>
        <p:spPr>
          <a:xfrm>
            <a:off x="1483774" y="6720491"/>
            <a:ext cx="44517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https://trends.builtwith.com/framework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sz="4400" dirty="0">
                <a:cs typeface="Arial"/>
              </a:rPr>
              <a:t>Build</a:t>
            </a:r>
            <a:r>
              <a:rPr sz="4400" spc="-5" dirty="0">
                <a:cs typeface="Arial"/>
              </a:rPr>
              <a:t> </a:t>
            </a:r>
            <a:r>
              <a:rPr sz="4400" spc="0" dirty="0">
                <a:cs typeface="Arial"/>
              </a:rPr>
              <a:t>or</a:t>
            </a:r>
            <a:r>
              <a:rPr sz="4400" spc="-5" dirty="0">
                <a:cs typeface="Arial"/>
              </a:rPr>
              <a:t> </a:t>
            </a:r>
            <a:r>
              <a:rPr sz="4400" spc="0" dirty="0">
                <a:cs typeface="Arial"/>
              </a:rPr>
              <a:t>Buy</a:t>
            </a:r>
            <a:endParaRPr sz="4400" dirty="0"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984250" indent="-457200">
              <a:lnSpc>
                <a:spcPct val="150000"/>
              </a:lnSpc>
              <a:spcBef>
                <a:spcPts val="0"/>
              </a:spcBef>
              <a:buFont typeface="Wingdings 2" charset="2"/>
              <a:buChar char=""/>
            </a:pPr>
            <a:r>
              <a:rPr lang="en-US" sz="2800" dirty="0">
                <a:cs typeface="Arial"/>
              </a:rPr>
              <a:t>I</a:t>
            </a:r>
            <a:r>
              <a:rPr lang="en-US" sz="2800" spc="-10" dirty="0">
                <a:cs typeface="Arial"/>
              </a:rPr>
              <a:t>m</a:t>
            </a:r>
            <a:r>
              <a:rPr lang="en-US" sz="2800" dirty="0">
                <a:cs typeface="Arial"/>
              </a:rPr>
              <a:t>p</a:t>
            </a:r>
            <a:r>
              <a:rPr lang="en-US" sz="2800" spc="-15" dirty="0">
                <a:cs typeface="Arial"/>
              </a:rPr>
              <a:t>o</a:t>
            </a:r>
            <a:r>
              <a:rPr lang="en-US" sz="2800" dirty="0">
                <a:cs typeface="Arial"/>
              </a:rPr>
              <a:t>rta</a:t>
            </a:r>
            <a:r>
              <a:rPr lang="en-US" sz="2800" spc="-15" dirty="0">
                <a:cs typeface="Arial"/>
              </a:rPr>
              <a:t>n</a:t>
            </a:r>
            <a:r>
              <a:rPr lang="en-US" sz="2800" dirty="0">
                <a:cs typeface="Arial"/>
              </a:rPr>
              <a:t>t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d</a:t>
            </a:r>
            <a:r>
              <a:rPr lang="en-US" sz="2800" dirty="0">
                <a:cs typeface="Arial"/>
              </a:rPr>
              <a:t>e</a:t>
            </a:r>
            <a:r>
              <a:rPr lang="en-US" sz="2800" spc="5" dirty="0">
                <a:cs typeface="Arial"/>
              </a:rPr>
              <a:t>c</a:t>
            </a:r>
            <a:r>
              <a:rPr lang="en-US" sz="2800" dirty="0">
                <a:cs typeface="Arial"/>
              </a:rPr>
              <a:t>ision</a:t>
            </a:r>
            <a:r>
              <a:rPr lang="en-US" sz="2800" spc="-1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for</a:t>
            </a:r>
            <a:r>
              <a:rPr lang="en-US" sz="2800" spc="-10" dirty="0">
                <a:cs typeface="Arial"/>
              </a:rPr>
              <a:t> </a:t>
            </a:r>
            <a:r>
              <a:rPr lang="en-US" sz="2800" dirty="0">
                <a:cs typeface="Arial"/>
              </a:rPr>
              <a:t>n</a:t>
            </a:r>
            <a:r>
              <a:rPr lang="en-US" sz="2800" spc="-15" dirty="0">
                <a:cs typeface="Arial"/>
              </a:rPr>
              <a:t>e</a:t>
            </a:r>
            <a:r>
              <a:rPr lang="en-US" sz="2800" dirty="0">
                <a:cs typeface="Arial"/>
              </a:rPr>
              <a:t>w</a:t>
            </a:r>
            <a:r>
              <a:rPr lang="en-US" sz="2800" spc="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p</a:t>
            </a:r>
            <a:r>
              <a:rPr lang="en-US" sz="2800" dirty="0">
                <a:cs typeface="Arial"/>
              </a:rPr>
              <a:t>roj</a:t>
            </a:r>
            <a:r>
              <a:rPr lang="en-US" sz="2800" spc="-15" dirty="0">
                <a:cs typeface="Arial"/>
              </a:rPr>
              <a:t>e</a:t>
            </a:r>
            <a:r>
              <a:rPr lang="en-US" sz="2800" spc="5" dirty="0">
                <a:cs typeface="Arial"/>
              </a:rPr>
              <a:t>c</a:t>
            </a:r>
            <a:r>
              <a:rPr lang="en-US" sz="2800" dirty="0">
                <a:cs typeface="Arial"/>
              </a:rPr>
              <a:t>ts </a:t>
            </a:r>
          </a:p>
          <a:p>
            <a:pPr marL="0" marR="984250" indent="-457200">
              <a:lnSpc>
                <a:spcPct val="150000"/>
              </a:lnSpc>
              <a:spcBef>
                <a:spcPts val="0"/>
              </a:spcBef>
              <a:buFont typeface="Wingdings 2" charset="2"/>
              <a:buChar char=""/>
            </a:pPr>
            <a:r>
              <a:rPr lang="en-US" sz="2800" dirty="0">
                <a:cs typeface="Arial"/>
              </a:rPr>
              <a:t>B</a:t>
            </a:r>
            <a:r>
              <a:rPr lang="en-US" sz="2800" spc="-10" dirty="0">
                <a:cs typeface="Arial"/>
              </a:rPr>
              <a:t>u</a:t>
            </a:r>
            <a:r>
              <a:rPr lang="en-US" sz="2800" dirty="0">
                <a:cs typeface="Arial"/>
              </a:rPr>
              <a:t>ild</a:t>
            </a:r>
            <a:r>
              <a:rPr lang="en-US" sz="2800" spc="-1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a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n</a:t>
            </a:r>
            <a:r>
              <a:rPr lang="en-US" sz="2800" dirty="0">
                <a:cs typeface="Arial"/>
              </a:rPr>
              <a:t>ew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spc="5" dirty="0">
                <a:cs typeface="Arial"/>
              </a:rPr>
              <a:t>s</a:t>
            </a:r>
            <a:r>
              <a:rPr lang="en-US" sz="2800" dirty="0">
                <a:cs typeface="Arial"/>
              </a:rPr>
              <a:t>o</a:t>
            </a:r>
            <a:r>
              <a:rPr lang="en-US" sz="2800" spc="-15" dirty="0">
                <a:cs typeface="Arial"/>
              </a:rPr>
              <a:t>l</a:t>
            </a:r>
            <a:r>
              <a:rPr lang="en-US" sz="2800" dirty="0">
                <a:cs typeface="Arial"/>
              </a:rPr>
              <a:t>uti</a:t>
            </a:r>
            <a:r>
              <a:rPr lang="en-US" sz="2800" spc="-15" dirty="0">
                <a:cs typeface="Arial"/>
              </a:rPr>
              <a:t>o</a:t>
            </a:r>
            <a:r>
              <a:rPr lang="en-US" sz="2800" dirty="0">
                <a:cs typeface="Arial"/>
              </a:rPr>
              <a:t>n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f</a:t>
            </a:r>
            <a:r>
              <a:rPr lang="en-US" sz="2800" dirty="0">
                <a:cs typeface="Arial"/>
              </a:rPr>
              <a:t>rom</a:t>
            </a:r>
            <a:r>
              <a:rPr lang="en-US" sz="2800" spc="-10" dirty="0">
                <a:cs typeface="Arial"/>
              </a:rPr>
              <a:t> </a:t>
            </a:r>
            <a:r>
              <a:rPr lang="en-US" sz="2800" spc="5" dirty="0">
                <a:cs typeface="Arial"/>
              </a:rPr>
              <a:t>sc</a:t>
            </a:r>
            <a:r>
              <a:rPr lang="en-US" sz="2800" spc="-10" dirty="0">
                <a:cs typeface="Arial"/>
              </a:rPr>
              <a:t>r</a:t>
            </a:r>
            <a:r>
              <a:rPr lang="en-US" sz="2800" dirty="0">
                <a:cs typeface="Arial"/>
              </a:rPr>
              <a:t>atc</a:t>
            </a:r>
            <a:r>
              <a:rPr lang="en-US" sz="2800" spc="-10" dirty="0">
                <a:cs typeface="Arial"/>
              </a:rPr>
              <a:t>h</a:t>
            </a:r>
            <a:r>
              <a:rPr lang="en-US" sz="2800" dirty="0">
                <a:cs typeface="Arial"/>
              </a:rPr>
              <a:t>?</a:t>
            </a:r>
          </a:p>
          <a:p>
            <a:pPr marL="682462" marR="984250" lvl="2" indent="-457200">
              <a:lnSpc>
                <a:spcPct val="150000"/>
              </a:lnSpc>
              <a:spcBef>
                <a:spcPts val="0"/>
              </a:spcBef>
              <a:buFont typeface="Wingdings 2" charset="2"/>
              <a:buChar char=""/>
            </a:pPr>
            <a:r>
              <a:rPr lang="en-US" dirty="0">
                <a:cs typeface="Arial"/>
              </a:rPr>
              <a:t>..</a:t>
            </a:r>
            <a:r>
              <a:rPr lang="en-US" spc="-15" dirty="0">
                <a:cs typeface="Arial"/>
              </a:rPr>
              <a:t>.</a:t>
            </a:r>
            <a:r>
              <a:rPr lang="en-US" spc="5" dirty="0">
                <a:cs typeface="Arial"/>
              </a:rPr>
              <a:t>O</a:t>
            </a:r>
            <a:r>
              <a:rPr lang="en-US" dirty="0">
                <a:cs typeface="Arial"/>
              </a:rPr>
              <a:t>r </a:t>
            </a:r>
            <a:r>
              <a:rPr lang="en-US" spc="-10" dirty="0">
                <a:cs typeface="Arial"/>
              </a:rPr>
              <a:t>u</a:t>
            </a:r>
            <a:r>
              <a:rPr lang="en-US" spc="5" dirty="0">
                <a:cs typeface="Arial"/>
              </a:rPr>
              <a:t>s</a:t>
            </a:r>
            <a:r>
              <a:rPr lang="en-US" dirty="0">
                <a:cs typeface="Arial"/>
              </a:rPr>
              <a:t>e</a:t>
            </a:r>
            <a:r>
              <a:rPr lang="en-US" spc="-10" dirty="0">
                <a:cs typeface="Arial"/>
              </a:rPr>
              <a:t>/</a:t>
            </a:r>
            <a:r>
              <a:rPr lang="en-US" dirty="0">
                <a:cs typeface="Arial"/>
              </a:rPr>
              <a:t>m</a:t>
            </a:r>
            <a:r>
              <a:rPr lang="en-US" spc="-15" dirty="0">
                <a:cs typeface="Arial"/>
              </a:rPr>
              <a:t>o</a:t>
            </a:r>
            <a:r>
              <a:rPr lang="en-US" dirty="0">
                <a:cs typeface="Arial"/>
              </a:rPr>
              <a:t>dify</a:t>
            </a:r>
            <a:r>
              <a:rPr lang="en-US" spc="-5" dirty="0">
                <a:cs typeface="Arial"/>
              </a:rPr>
              <a:t> </a:t>
            </a:r>
            <a:r>
              <a:rPr lang="en-US" dirty="0">
                <a:cs typeface="Arial"/>
              </a:rPr>
              <a:t>o</a:t>
            </a:r>
            <a:r>
              <a:rPr lang="en-US" spc="-15" dirty="0">
                <a:cs typeface="Arial"/>
              </a:rPr>
              <a:t>n</a:t>
            </a:r>
            <a:r>
              <a:rPr lang="en-US" dirty="0">
                <a:cs typeface="Arial"/>
              </a:rPr>
              <a:t>e</a:t>
            </a:r>
            <a:r>
              <a:rPr lang="en-US" spc="-5" dirty="0">
                <a:cs typeface="Arial"/>
              </a:rPr>
              <a:t> </a:t>
            </a:r>
            <a:r>
              <a:rPr lang="en-US" dirty="0">
                <a:cs typeface="Arial"/>
              </a:rPr>
              <a:t>t</a:t>
            </a:r>
            <a:r>
              <a:rPr lang="en-US" spc="-15" dirty="0">
                <a:cs typeface="Arial"/>
              </a:rPr>
              <a:t>h</a:t>
            </a:r>
            <a:r>
              <a:rPr lang="en-US" dirty="0">
                <a:cs typeface="Arial"/>
              </a:rPr>
              <a:t>at</a:t>
            </a:r>
            <a:r>
              <a:rPr lang="en-US" spc="-10" dirty="0">
                <a:cs typeface="Arial"/>
              </a:rPr>
              <a:t> </a:t>
            </a:r>
            <a:r>
              <a:rPr lang="en-US" dirty="0">
                <a:cs typeface="Arial"/>
              </a:rPr>
              <a:t>alr</a:t>
            </a:r>
            <a:r>
              <a:rPr lang="en-US" spc="-15" dirty="0">
                <a:cs typeface="Arial"/>
              </a:rPr>
              <a:t>e</a:t>
            </a:r>
            <a:r>
              <a:rPr lang="en-US" dirty="0">
                <a:cs typeface="Arial"/>
              </a:rPr>
              <a:t>a</a:t>
            </a:r>
            <a:r>
              <a:rPr lang="en-US" spc="-15" dirty="0">
                <a:cs typeface="Arial"/>
              </a:rPr>
              <a:t>d</a:t>
            </a:r>
            <a:r>
              <a:rPr lang="en-US" dirty="0">
                <a:cs typeface="Arial"/>
              </a:rPr>
              <a:t>y</a:t>
            </a:r>
            <a:r>
              <a:rPr lang="en-US" spc="5" dirty="0">
                <a:cs typeface="Arial"/>
              </a:rPr>
              <a:t> </a:t>
            </a:r>
            <a:r>
              <a:rPr lang="en-US" dirty="0">
                <a:cs typeface="Arial"/>
              </a:rPr>
              <a:t>exi</a:t>
            </a:r>
            <a:r>
              <a:rPr lang="en-US" spc="5" dirty="0">
                <a:cs typeface="Arial"/>
              </a:rPr>
              <a:t>s</a:t>
            </a:r>
            <a:r>
              <a:rPr lang="en-US" dirty="0">
                <a:cs typeface="Arial"/>
              </a:rPr>
              <a:t>ts? </a:t>
            </a:r>
          </a:p>
          <a:p>
            <a:pPr marL="0" marR="12700" indent="-457200">
              <a:lnSpc>
                <a:spcPct val="150000"/>
              </a:lnSpc>
              <a:spcBef>
                <a:spcPts val="0"/>
              </a:spcBef>
              <a:buFont typeface="Wingdings 2" charset="2"/>
              <a:buChar char=""/>
            </a:pPr>
            <a:r>
              <a:rPr lang="en-US" dirty="0">
                <a:cs typeface="Arial"/>
              </a:rPr>
              <a:t>Everything has a price</a:t>
            </a:r>
          </a:p>
          <a:p>
            <a:pPr marL="682462" marR="12700" lvl="2" indent="-457200">
              <a:lnSpc>
                <a:spcPct val="150000"/>
              </a:lnSpc>
              <a:spcBef>
                <a:spcPts val="0"/>
              </a:spcBef>
              <a:buFont typeface="Wingdings 2" charset="2"/>
              <a:buChar char=""/>
            </a:pPr>
            <a:r>
              <a:rPr lang="en-US" dirty="0">
                <a:cs typeface="Arial"/>
              </a:rPr>
              <a:t>Even</a:t>
            </a:r>
            <a:r>
              <a:rPr lang="en-US" spc="-10" dirty="0">
                <a:cs typeface="Arial"/>
              </a:rPr>
              <a:t> </a:t>
            </a:r>
            <a:r>
              <a:rPr lang="en-US" dirty="0">
                <a:cs typeface="Arial"/>
              </a:rPr>
              <a:t>Free &amp; </a:t>
            </a:r>
            <a:r>
              <a:rPr lang="en-US" spc="5" dirty="0">
                <a:cs typeface="Arial"/>
              </a:rPr>
              <a:t>Open </a:t>
            </a:r>
            <a:r>
              <a:rPr lang="en-US" dirty="0">
                <a:cs typeface="Arial"/>
              </a:rPr>
              <a:t>Source Software (FOSS) sol</a:t>
            </a:r>
            <a:r>
              <a:rPr lang="en-US" spc="-15" dirty="0">
                <a:cs typeface="Arial"/>
              </a:rPr>
              <a:t>u</a:t>
            </a:r>
            <a:r>
              <a:rPr lang="en-US" dirty="0">
                <a:cs typeface="Arial"/>
              </a:rPr>
              <a:t>tio</a:t>
            </a:r>
            <a:r>
              <a:rPr lang="en-US" spc="-15" dirty="0">
                <a:cs typeface="Arial"/>
              </a:rPr>
              <a:t>n</a:t>
            </a:r>
            <a:r>
              <a:rPr lang="en-US" dirty="0">
                <a:cs typeface="Arial"/>
              </a:rPr>
              <a:t>s</a:t>
            </a:r>
            <a:r>
              <a:rPr lang="en-US" spc="5" dirty="0">
                <a:cs typeface="Arial"/>
              </a:rPr>
              <a:t> </a:t>
            </a:r>
            <a:r>
              <a:rPr lang="en-US" spc="-10" dirty="0">
                <a:cs typeface="Arial"/>
              </a:rPr>
              <a:t>h</a:t>
            </a:r>
            <a:r>
              <a:rPr lang="en-US" dirty="0">
                <a:cs typeface="Arial"/>
              </a:rPr>
              <a:t>a</a:t>
            </a:r>
            <a:r>
              <a:rPr lang="en-US" spc="5" dirty="0">
                <a:cs typeface="Arial"/>
              </a:rPr>
              <a:t>v</a:t>
            </a:r>
            <a:r>
              <a:rPr lang="en-US" dirty="0">
                <a:cs typeface="Arial"/>
              </a:rPr>
              <a:t>e</a:t>
            </a:r>
            <a:r>
              <a:rPr lang="en-US" spc="-10" dirty="0">
                <a:cs typeface="Arial"/>
              </a:rPr>
              <a:t> </a:t>
            </a:r>
            <a:r>
              <a:rPr lang="en-US" dirty="0">
                <a:cs typeface="Arial"/>
              </a:rPr>
              <a:t>a</a:t>
            </a:r>
            <a:r>
              <a:rPr lang="en-US" spc="-5" dirty="0">
                <a:cs typeface="Arial"/>
              </a:rPr>
              <a:t> </a:t>
            </a:r>
            <a:r>
              <a:rPr lang="en-US" dirty="0">
                <a:cs typeface="Arial"/>
              </a:rPr>
              <a:t>co</a:t>
            </a:r>
            <a:r>
              <a:rPr lang="en-US" spc="5" dirty="0">
                <a:cs typeface="Arial"/>
              </a:rPr>
              <a:t>s</a:t>
            </a:r>
            <a:r>
              <a:rPr lang="en-US" dirty="0">
                <a:cs typeface="Arial"/>
              </a:rPr>
              <a:t>t!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sz="4400" dirty="0">
                <a:cs typeface="Arial"/>
              </a:rPr>
              <a:t>Build</a:t>
            </a:r>
            <a:r>
              <a:rPr sz="4400" spc="-5" dirty="0">
                <a:cs typeface="Arial"/>
              </a:rPr>
              <a:t> </a:t>
            </a:r>
            <a:r>
              <a:rPr sz="4400" spc="0" dirty="0">
                <a:cs typeface="Arial"/>
              </a:rPr>
              <a:t>or</a:t>
            </a:r>
            <a:r>
              <a:rPr sz="4400" spc="-5" dirty="0">
                <a:cs typeface="Arial"/>
              </a:rPr>
              <a:t> </a:t>
            </a:r>
            <a:r>
              <a:rPr sz="4400" spc="0" dirty="0">
                <a:cs typeface="Arial"/>
              </a:rPr>
              <a:t>Buy</a:t>
            </a:r>
            <a:endParaRPr sz="4400" dirty="0">
              <a:cs typeface="Arial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marR="1318895">
              <a:lnSpc>
                <a:spcPct val="120000"/>
              </a:lnSpc>
              <a:spcBef>
                <a:spcPts val="0"/>
              </a:spcBef>
            </a:pPr>
            <a:r>
              <a:rPr lang="en-US" sz="2800" dirty="0">
                <a:cs typeface="Arial"/>
              </a:rPr>
              <a:t>P</a:t>
            </a:r>
            <a:r>
              <a:rPr lang="en-US" sz="2800" spc="-10" dirty="0">
                <a:cs typeface="Arial"/>
              </a:rPr>
              <a:t>r</a:t>
            </a:r>
            <a:r>
              <a:rPr lang="en-US" sz="2800" dirty="0">
                <a:cs typeface="Arial"/>
              </a:rPr>
              <a:t>ob</a:t>
            </a:r>
            <a:r>
              <a:rPr lang="en-US" sz="2800" spc="-15" dirty="0">
                <a:cs typeface="Arial"/>
              </a:rPr>
              <a:t>l</a:t>
            </a:r>
            <a:r>
              <a:rPr lang="en-US" sz="2800" dirty="0">
                <a:cs typeface="Arial"/>
              </a:rPr>
              <a:t>em</a:t>
            </a:r>
            <a:r>
              <a:rPr lang="en-US" sz="2800" spc="-10" dirty="0">
                <a:cs typeface="Arial"/>
              </a:rPr>
              <a:t> </a:t>
            </a:r>
            <a:r>
              <a:rPr lang="en-US" sz="2800" dirty="0">
                <a:cs typeface="Arial"/>
              </a:rPr>
              <a:t>S</a:t>
            </a:r>
            <a:r>
              <a:rPr lang="en-US" sz="2800" spc="-10" dirty="0">
                <a:cs typeface="Arial"/>
              </a:rPr>
              <a:t>e</a:t>
            </a:r>
            <a:r>
              <a:rPr lang="en-US" sz="2800" dirty="0">
                <a:cs typeface="Arial"/>
              </a:rPr>
              <a:t>t</a:t>
            </a:r>
          </a:p>
          <a:p>
            <a:pPr marL="0" marR="1318895">
              <a:lnSpc>
                <a:spcPct val="120000"/>
              </a:lnSpc>
              <a:spcBef>
                <a:spcPts val="0"/>
              </a:spcBef>
            </a:pPr>
            <a:r>
              <a:rPr lang="en-US" sz="2800" dirty="0">
                <a:cs typeface="Arial"/>
              </a:rPr>
              <a:t>Security </a:t>
            </a:r>
          </a:p>
          <a:p>
            <a:pPr marL="0" marR="1318895">
              <a:lnSpc>
                <a:spcPct val="120000"/>
              </a:lnSpc>
              <a:spcBef>
                <a:spcPts val="0"/>
              </a:spcBef>
            </a:pPr>
            <a:r>
              <a:rPr lang="en-US" sz="2800" spc="5" dirty="0">
                <a:cs typeface="Arial"/>
              </a:rPr>
              <a:t>C</a:t>
            </a:r>
            <a:r>
              <a:rPr lang="en-US" sz="2800" spc="-10" dirty="0">
                <a:cs typeface="Arial"/>
              </a:rPr>
              <a:t>o</a:t>
            </a:r>
            <a:r>
              <a:rPr lang="en-US" sz="2800" spc="5" dirty="0">
                <a:cs typeface="Arial"/>
              </a:rPr>
              <a:t>s</a:t>
            </a:r>
            <a:r>
              <a:rPr lang="en-US" sz="2800" dirty="0">
                <a:cs typeface="Arial"/>
              </a:rPr>
              <a:t>t (Direct/Indirect)</a:t>
            </a:r>
          </a:p>
          <a:p>
            <a:pPr marL="0" marR="1114425">
              <a:lnSpc>
                <a:spcPct val="120000"/>
              </a:lnSpc>
              <a:spcBef>
                <a:spcPts val="0"/>
              </a:spcBef>
            </a:pPr>
            <a:r>
              <a:rPr lang="en-US" sz="2800" spc="5" dirty="0">
                <a:cs typeface="Arial"/>
              </a:rPr>
              <a:t>H</a:t>
            </a:r>
            <a:r>
              <a:rPr lang="en-US" sz="2800" spc="-15" dirty="0">
                <a:cs typeface="Arial"/>
              </a:rPr>
              <a:t>i</a:t>
            </a:r>
            <a:r>
              <a:rPr lang="en-US" sz="2800" dirty="0">
                <a:cs typeface="Arial"/>
              </a:rPr>
              <a:t>dd</a:t>
            </a:r>
            <a:r>
              <a:rPr lang="en-US" sz="2800" spc="-15" dirty="0">
                <a:cs typeface="Arial"/>
              </a:rPr>
              <a:t>e</a:t>
            </a:r>
            <a:r>
              <a:rPr lang="en-US" sz="2800" dirty="0">
                <a:cs typeface="Arial"/>
              </a:rPr>
              <a:t>n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dirty="0">
                <a:cs typeface="Arial"/>
              </a:rPr>
              <a:t>Co</a:t>
            </a:r>
            <a:r>
              <a:rPr lang="en-US" sz="2800" spc="5" dirty="0">
                <a:cs typeface="Arial"/>
              </a:rPr>
              <a:t>s</a:t>
            </a:r>
            <a:r>
              <a:rPr lang="en-US" sz="2800" spc="-10" dirty="0">
                <a:cs typeface="Arial"/>
              </a:rPr>
              <a:t>t</a:t>
            </a:r>
            <a:r>
              <a:rPr lang="en-US" sz="2800" dirty="0">
                <a:cs typeface="Arial"/>
              </a:rPr>
              <a:t>s </a:t>
            </a:r>
          </a:p>
          <a:p>
            <a:pPr marL="0">
              <a:lnSpc>
                <a:spcPct val="120000"/>
              </a:lnSpc>
              <a:spcBef>
                <a:spcPts val="0"/>
              </a:spcBef>
            </a:pPr>
            <a:r>
              <a:rPr lang="en-US" sz="2800" spc="-114" dirty="0">
                <a:cs typeface="Arial"/>
              </a:rPr>
              <a:t>T</a:t>
            </a:r>
            <a:r>
              <a:rPr lang="en-US" sz="2800" spc="-15" dirty="0">
                <a:cs typeface="Arial"/>
              </a:rPr>
              <a:t>i</a:t>
            </a:r>
            <a:r>
              <a:rPr lang="en-US" sz="2800" dirty="0">
                <a:cs typeface="Arial"/>
              </a:rPr>
              <a:t>me</a:t>
            </a:r>
          </a:p>
          <a:p>
            <a:pPr marL="0" marR="1114425">
              <a:lnSpc>
                <a:spcPct val="120000"/>
              </a:lnSpc>
              <a:spcBef>
                <a:spcPts val="0"/>
              </a:spcBef>
            </a:pPr>
            <a:r>
              <a:rPr lang="en-US" sz="2800" dirty="0">
                <a:cs typeface="Arial"/>
              </a:rPr>
              <a:t>S</a:t>
            </a:r>
            <a:r>
              <a:rPr lang="en-US" sz="2800" spc="-10" dirty="0">
                <a:cs typeface="Arial"/>
              </a:rPr>
              <a:t>u</a:t>
            </a:r>
            <a:r>
              <a:rPr lang="en-US" sz="2800" dirty="0">
                <a:cs typeface="Arial"/>
              </a:rPr>
              <a:t>p</a:t>
            </a:r>
            <a:r>
              <a:rPr lang="en-US" sz="2800" spc="-15" dirty="0">
                <a:cs typeface="Arial"/>
              </a:rPr>
              <a:t>p</a:t>
            </a:r>
            <a:r>
              <a:rPr lang="en-US" sz="2800" dirty="0">
                <a:cs typeface="Arial"/>
              </a:rPr>
              <a:t>ort</a:t>
            </a:r>
          </a:p>
          <a:p>
            <a:pPr marL="0" marR="12700">
              <a:lnSpc>
                <a:spcPct val="120000"/>
              </a:lnSpc>
              <a:spcBef>
                <a:spcPts val="0"/>
              </a:spcBef>
            </a:pPr>
            <a:r>
              <a:rPr lang="en-US" sz="2800" dirty="0">
                <a:cs typeface="Arial"/>
              </a:rPr>
              <a:t>B</a:t>
            </a:r>
            <a:r>
              <a:rPr lang="en-US" sz="2800" spc="-10" dirty="0">
                <a:cs typeface="Arial"/>
              </a:rPr>
              <a:t>a</a:t>
            </a:r>
            <a:r>
              <a:rPr lang="en-US" sz="2800" dirty="0">
                <a:cs typeface="Arial"/>
              </a:rPr>
              <a:t>rri</a:t>
            </a:r>
            <a:r>
              <a:rPr lang="en-US" sz="2800" spc="-15" dirty="0">
                <a:cs typeface="Arial"/>
              </a:rPr>
              <a:t>e</a:t>
            </a:r>
            <a:r>
              <a:rPr lang="en-US" sz="2800" dirty="0">
                <a:cs typeface="Arial"/>
              </a:rPr>
              <a:t>rs</a:t>
            </a:r>
            <a:r>
              <a:rPr lang="en-US" sz="2800" spc="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t</a:t>
            </a:r>
            <a:r>
              <a:rPr lang="en-US" sz="2800" dirty="0">
                <a:cs typeface="Arial"/>
              </a:rPr>
              <a:t>o</a:t>
            </a:r>
            <a:r>
              <a:rPr lang="en-US" sz="2800" spc="-5" dirty="0">
                <a:cs typeface="Arial"/>
              </a:rPr>
              <a:t> </a:t>
            </a:r>
            <a:r>
              <a:rPr lang="en-US" sz="2800" spc="-10" dirty="0">
                <a:cs typeface="Arial"/>
              </a:rPr>
              <a:t>a</a:t>
            </a:r>
            <a:r>
              <a:rPr lang="en-US" sz="2800" dirty="0">
                <a:cs typeface="Arial"/>
              </a:rPr>
              <a:t>do</a:t>
            </a:r>
            <a:r>
              <a:rPr lang="en-US" sz="2800" spc="-15" dirty="0">
                <a:cs typeface="Arial"/>
              </a:rPr>
              <a:t>p</a:t>
            </a:r>
            <a:r>
              <a:rPr lang="en-US" sz="2800" dirty="0">
                <a:cs typeface="Arial"/>
              </a:rPr>
              <a:t>ti</a:t>
            </a:r>
            <a:r>
              <a:rPr lang="en-US" sz="2800" spc="-15" dirty="0">
                <a:cs typeface="Arial"/>
              </a:rPr>
              <a:t>o</a:t>
            </a:r>
            <a:r>
              <a:rPr lang="en-US" sz="2800" dirty="0">
                <a:cs typeface="Arial"/>
              </a:rPr>
              <a:t>n </a:t>
            </a:r>
          </a:p>
          <a:p>
            <a:pPr marL="0" marR="12700">
              <a:lnSpc>
                <a:spcPct val="120000"/>
              </a:lnSpc>
              <a:spcBef>
                <a:spcPts val="0"/>
              </a:spcBef>
            </a:pPr>
            <a:r>
              <a:rPr lang="en-US" sz="2800" dirty="0">
                <a:cs typeface="Arial"/>
              </a:rPr>
              <a:t>F</a:t>
            </a:r>
            <a:r>
              <a:rPr lang="en-US" sz="2800" spc="-10" dirty="0">
                <a:cs typeface="Arial"/>
              </a:rPr>
              <a:t>a</a:t>
            </a:r>
            <a:r>
              <a:rPr lang="en-US" sz="2800" dirty="0">
                <a:cs typeface="Arial"/>
              </a:rPr>
              <a:t>m</a:t>
            </a:r>
            <a:r>
              <a:rPr lang="en-US" sz="2800" spc="-15" dirty="0">
                <a:cs typeface="Arial"/>
              </a:rPr>
              <a:t>i</a:t>
            </a:r>
            <a:r>
              <a:rPr lang="en-US" sz="2800" dirty="0">
                <a:cs typeface="Arial"/>
              </a:rPr>
              <a:t>lia</a:t>
            </a:r>
            <a:r>
              <a:rPr lang="en-US" sz="2800" spc="-10" dirty="0">
                <a:cs typeface="Arial"/>
              </a:rPr>
              <a:t>r</a:t>
            </a:r>
            <a:r>
              <a:rPr lang="en-US" sz="2800" dirty="0">
                <a:cs typeface="Arial"/>
              </a:rPr>
              <a:t>ity</a:t>
            </a:r>
          </a:p>
          <a:p>
            <a:pPr marL="0" marR="12700">
              <a:lnSpc>
                <a:spcPct val="120000"/>
              </a:lnSpc>
              <a:spcBef>
                <a:spcPts val="0"/>
              </a:spcBef>
            </a:pPr>
            <a:r>
              <a:rPr lang="en-US" sz="2800" dirty="0">
                <a:cs typeface="Arial"/>
              </a:rPr>
              <a:t>Scalability </a:t>
            </a:r>
          </a:p>
          <a:p>
            <a:pPr marL="0" marR="12700">
              <a:lnSpc>
                <a:spcPct val="120000"/>
              </a:lnSpc>
              <a:spcBef>
                <a:spcPts val="0"/>
              </a:spcBef>
            </a:pPr>
            <a:r>
              <a:rPr lang="en-US" sz="2800" dirty="0">
                <a:cs typeface="Arial"/>
              </a:rPr>
              <a:t>etc...</a:t>
            </a:r>
          </a:p>
          <a:p>
            <a:pPr marL="0" marR="12700">
              <a:lnSpc>
                <a:spcPct val="120000"/>
              </a:lnSpc>
              <a:spcBef>
                <a:spcPts val="0"/>
              </a:spcBef>
            </a:pPr>
            <a:endParaRPr lang="en-US" sz="2800" dirty="0">
              <a:cs typeface="Arial"/>
            </a:endParaRPr>
          </a:p>
          <a:p>
            <a:pPr marL="0"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to choose?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It depends</a:t>
            </a:r>
          </a:p>
          <a:p>
            <a:r>
              <a:rPr lang="en-US" dirty="0"/>
              <a:t>Which solution is best given your constraints?</a:t>
            </a:r>
          </a:p>
          <a:p>
            <a:r>
              <a:rPr lang="en-US" dirty="0"/>
              <a:t>Everything is a tradeoff – what is your best formula?</a:t>
            </a:r>
          </a:p>
          <a:p>
            <a:r>
              <a:rPr lang="en-US" dirty="0"/>
              <a:t>Get second opinions – solicit opinions</a:t>
            </a:r>
          </a:p>
          <a:p>
            <a:r>
              <a:rPr lang="en-US" dirty="0"/>
              <a:t>Just because we ‘can’ doesn’t mean we ‘should’</a:t>
            </a:r>
          </a:p>
          <a:p>
            <a:pPr lvl="1"/>
            <a:r>
              <a:rPr lang="en-US" dirty="0"/>
              <a:t>But is </a:t>
            </a:r>
            <a:r>
              <a:rPr lang="en-US" dirty="0" err="1"/>
              <a:t>doesn</a:t>
            </a:r>
            <a:r>
              <a:rPr lang="fr-FR" dirty="0"/>
              <a:t>’</a:t>
            </a:r>
            <a:r>
              <a:rPr lang="en-US" dirty="0"/>
              <a:t>t mean we ‘</a:t>
            </a:r>
            <a:r>
              <a:rPr lang="en-US" dirty="0" err="1"/>
              <a:t>shouldn</a:t>
            </a:r>
            <a:r>
              <a:rPr lang="fr-FR" dirty="0"/>
              <a:t>’</a:t>
            </a:r>
            <a:r>
              <a:rPr lang="en-US" dirty="0"/>
              <a:t>t’ either</a:t>
            </a:r>
          </a:p>
          <a:p>
            <a:r>
              <a:rPr lang="en-US" dirty="0"/>
              <a:t>Remember Murphy’s Law:</a:t>
            </a:r>
          </a:p>
          <a:p>
            <a:pPr lvl="1"/>
            <a:r>
              <a:rPr lang="en-US" dirty="0"/>
              <a:t>If anything can go wrong, it will!</a:t>
            </a:r>
          </a:p>
          <a:p>
            <a:pPr lvl="1"/>
            <a:r>
              <a:rPr lang="en-US" dirty="0"/>
              <a:t>But don</a:t>
            </a:r>
            <a:r>
              <a:rPr lang="fr-FR" dirty="0"/>
              <a:t>’</a:t>
            </a:r>
            <a:r>
              <a:rPr lang="en-US" dirty="0"/>
              <a:t>t panic – you can handle it!</a:t>
            </a:r>
          </a:p>
          <a:p>
            <a:pPr marL="384978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23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to choose?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end;</a:t>
            </a:r>
          </a:p>
          <a:p>
            <a:r>
              <a:rPr lang="en-US" dirty="0"/>
              <a:t>Make the best choice you can with the information and constraints you have had to deal with and move forward</a:t>
            </a:r>
          </a:p>
          <a:p>
            <a:r>
              <a:rPr lang="en-US" dirty="0"/>
              <a:t>The </a:t>
            </a:r>
            <a:r>
              <a:rPr lang="en-US" sz="2400" b="1" dirty="0"/>
              <a:t>worst</a:t>
            </a:r>
            <a:r>
              <a:rPr lang="en-US" sz="2400" dirty="0"/>
              <a:t> </a:t>
            </a:r>
            <a:r>
              <a:rPr lang="en-US" dirty="0"/>
              <a:t>thing you can do is NOT make a decision</a:t>
            </a:r>
          </a:p>
          <a:p>
            <a:r>
              <a:rPr lang="en-US" dirty="0"/>
              <a:t>We learn from our mistakes and we adapt</a:t>
            </a:r>
          </a:p>
          <a:p>
            <a:r>
              <a:rPr lang="en-US" dirty="0"/>
              <a:t>You know this stuff – </a:t>
            </a:r>
          </a:p>
          <a:p>
            <a:pPr marL="0" indent="0">
              <a:buNone/>
            </a:pPr>
            <a:r>
              <a:rPr lang="en-US" dirty="0"/>
              <a:t>      Analyze, Evaluate, Decide and you will conquer!</a:t>
            </a:r>
          </a:p>
        </p:txBody>
      </p:sp>
    </p:spTree>
    <p:extLst>
      <p:ext uri="{BB962C8B-B14F-4D97-AF65-F5344CB8AC3E}">
        <p14:creationId xmlns:p14="http://schemas.microsoft.com/office/powerpoint/2010/main" val="929017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sz="4400" dirty="0">
                <a:cs typeface="Arial"/>
              </a:rPr>
              <a:t>&lt;foote</a:t>
            </a:r>
            <a:r>
              <a:rPr sz="4400" spc="-20" dirty="0">
                <a:cs typeface="Arial"/>
              </a:rPr>
              <a:t>r</a:t>
            </a:r>
            <a:r>
              <a:rPr sz="4400" spc="0" dirty="0">
                <a:cs typeface="Arial"/>
              </a:rPr>
              <a:t>&gt;</a:t>
            </a:r>
            <a:endParaRPr sz="4400" dirty="0">
              <a:cs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Pleasure to Teaching you All !!!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2BA971-1FBC-8646-BECF-DF53D5120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2787650"/>
            <a:ext cx="3606800" cy="360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4D4D87-CB2C-0C46-8184-33D481F5F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421" y="2787650"/>
            <a:ext cx="4245429" cy="2228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72D257-1594-F24B-A9C4-B19F93BE4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0" y="5156202"/>
            <a:ext cx="2692400" cy="2159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&lt;/class&gt;</a:t>
            </a:r>
            <a:br>
              <a:rPr lang="en-US" sz="4400" dirty="0"/>
            </a:br>
            <a:r>
              <a:rPr lang="en-US" sz="4400" dirty="0"/>
              <a:t>&lt;/lectures&gt;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sz="4400" dirty="0">
                <a:latin typeface="Arial"/>
                <a:cs typeface="Arial"/>
              </a:rPr>
              <a:t>R</a:t>
            </a:r>
            <a:r>
              <a:rPr sz="4400" spc="-10" dirty="0">
                <a:latin typeface="Arial"/>
                <a:cs typeface="Arial"/>
              </a:rPr>
              <a:t>u</a:t>
            </a:r>
            <a:r>
              <a:rPr sz="4400" spc="0" dirty="0">
                <a:latin typeface="Arial"/>
                <a:cs typeface="Arial"/>
              </a:rPr>
              <a:t>by</a:t>
            </a:r>
            <a:r>
              <a:rPr sz="4400" spc="10" dirty="0">
                <a:latin typeface="Arial"/>
                <a:cs typeface="Arial"/>
              </a:rPr>
              <a:t> </a:t>
            </a:r>
            <a:r>
              <a:rPr sz="4400" spc="-5" dirty="0">
                <a:latin typeface="Arial"/>
                <a:cs typeface="Arial"/>
              </a:rPr>
              <a:t>o</a:t>
            </a:r>
            <a:r>
              <a:rPr sz="4400" spc="0" dirty="0">
                <a:latin typeface="Arial"/>
                <a:cs typeface="Arial"/>
              </a:rPr>
              <a:t>n</a:t>
            </a:r>
            <a:r>
              <a:rPr sz="4400" spc="5" dirty="0">
                <a:latin typeface="Arial"/>
                <a:cs typeface="Arial"/>
              </a:rPr>
              <a:t> </a:t>
            </a:r>
            <a:r>
              <a:rPr sz="4400" spc="0" dirty="0">
                <a:latin typeface="Arial"/>
                <a:cs typeface="Arial"/>
              </a:rPr>
              <a:t>R</a:t>
            </a:r>
            <a:r>
              <a:rPr sz="4400" spc="-10" dirty="0">
                <a:latin typeface="Arial"/>
                <a:cs typeface="Arial"/>
              </a:rPr>
              <a:t>a</a:t>
            </a:r>
            <a:r>
              <a:rPr sz="4400" spc="5" dirty="0">
                <a:latin typeface="Arial"/>
                <a:cs typeface="Arial"/>
              </a:rPr>
              <a:t>i</a:t>
            </a:r>
            <a:r>
              <a:rPr sz="4400" spc="0" dirty="0">
                <a:latin typeface="Arial"/>
                <a:cs typeface="Arial"/>
              </a:rPr>
              <a:t>ls</a:t>
            </a:r>
            <a:br>
              <a:rPr lang="en-US" sz="4400" dirty="0">
                <a:latin typeface="Arial"/>
                <a:cs typeface="Arial"/>
              </a:rPr>
            </a:br>
            <a:r>
              <a:rPr lang="en-US" sz="2400" dirty="0">
                <a:latin typeface="Arial"/>
                <a:cs typeface="Arial"/>
                <a:hlinkClick r:id="rId2"/>
              </a:rPr>
              <a:t>http://rubyonrails.org/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marR="12700">
              <a:lnSpc>
                <a:spcPts val="3590"/>
              </a:lnSpc>
            </a:pPr>
            <a:r>
              <a:rPr lang="en-US" sz="2800" spc="-10" dirty="0">
                <a:latin typeface="Arial"/>
                <a:cs typeface="Arial"/>
              </a:rPr>
              <a:t>M</a:t>
            </a:r>
            <a:r>
              <a:rPr lang="en-US" sz="2800" dirty="0">
                <a:latin typeface="Arial"/>
                <a:cs typeface="Arial"/>
              </a:rPr>
              <a:t>od</a:t>
            </a:r>
            <a:r>
              <a:rPr lang="en-US" sz="2800" spc="-15" dirty="0">
                <a:latin typeface="Arial"/>
                <a:cs typeface="Arial"/>
              </a:rPr>
              <a:t>e</a:t>
            </a:r>
            <a:r>
              <a:rPr lang="en-US" sz="2800" dirty="0">
                <a:latin typeface="Arial"/>
                <a:cs typeface="Arial"/>
              </a:rPr>
              <a:t>l-</a:t>
            </a:r>
            <a:r>
              <a:rPr lang="en-US" sz="2800" spc="-65" dirty="0">
                <a:latin typeface="Arial"/>
                <a:cs typeface="Arial"/>
              </a:rPr>
              <a:t>V</a:t>
            </a:r>
            <a:r>
              <a:rPr lang="en-US" sz="2800" dirty="0">
                <a:latin typeface="Arial"/>
                <a:cs typeface="Arial"/>
              </a:rPr>
              <a:t>iew</a:t>
            </a:r>
            <a:r>
              <a:rPr lang="en-US" sz="2800" spc="-10" dirty="0">
                <a:latin typeface="Arial"/>
                <a:cs typeface="Arial"/>
              </a:rPr>
              <a:t>-</a:t>
            </a:r>
            <a:r>
              <a:rPr lang="en-US" sz="2800" spc="5" dirty="0">
                <a:latin typeface="Arial"/>
                <a:cs typeface="Arial"/>
              </a:rPr>
              <a:t>C</a:t>
            </a:r>
            <a:r>
              <a:rPr lang="en-US" sz="2800" spc="-10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ntr</a:t>
            </a:r>
            <a:r>
              <a:rPr lang="en-US" sz="2800" spc="-15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ll</a:t>
            </a:r>
            <a:r>
              <a:rPr lang="en-US" sz="2800" spc="-15" dirty="0">
                <a:latin typeface="Arial"/>
                <a:cs typeface="Arial"/>
              </a:rPr>
              <a:t>e</a:t>
            </a:r>
            <a:r>
              <a:rPr lang="en-US" sz="2800" dirty="0">
                <a:latin typeface="Arial"/>
                <a:cs typeface="Arial"/>
              </a:rPr>
              <a:t>r (</a:t>
            </a:r>
            <a:r>
              <a:rPr lang="en-US" sz="2800" spc="-10" dirty="0">
                <a:latin typeface="Arial"/>
                <a:cs typeface="Arial"/>
              </a:rPr>
              <a:t>M</a:t>
            </a:r>
            <a:r>
              <a:rPr lang="en-US" sz="2800" dirty="0">
                <a:latin typeface="Arial"/>
                <a:cs typeface="Arial"/>
              </a:rPr>
              <a:t>VC)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fr</a:t>
            </a:r>
            <a:r>
              <a:rPr lang="en-US" sz="2800" spc="-15" dirty="0">
                <a:latin typeface="Arial"/>
                <a:cs typeface="Arial"/>
              </a:rPr>
              <a:t>a</a:t>
            </a:r>
            <a:r>
              <a:rPr lang="en-US" sz="2800" dirty="0">
                <a:latin typeface="Arial"/>
                <a:cs typeface="Arial"/>
              </a:rPr>
              <a:t>m</a:t>
            </a:r>
            <a:r>
              <a:rPr lang="en-US" sz="2800" spc="-15" dirty="0">
                <a:latin typeface="Arial"/>
                <a:cs typeface="Arial"/>
              </a:rPr>
              <a:t>e</a:t>
            </a:r>
            <a:r>
              <a:rPr lang="en-US" sz="2800" spc="5" dirty="0">
                <a:latin typeface="Arial"/>
                <a:cs typeface="Arial"/>
              </a:rPr>
              <a:t>w</a:t>
            </a:r>
            <a:r>
              <a:rPr lang="en-US" sz="2800" spc="-10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rk</a:t>
            </a:r>
            <a:r>
              <a:rPr lang="en-US" sz="2800" spc="5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f</a:t>
            </a:r>
            <a:r>
              <a:rPr lang="en-US" sz="2800" spc="-15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r </a:t>
            </a:r>
            <a:r>
              <a:rPr lang="en-US" sz="2800" spc="5" dirty="0">
                <a:latin typeface="Arial"/>
                <a:cs typeface="Arial"/>
              </a:rPr>
              <a:t>R</a:t>
            </a:r>
            <a:r>
              <a:rPr lang="en-US" sz="2800" spc="-10" dirty="0">
                <a:latin typeface="Arial"/>
                <a:cs typeface="Arial"/>
              </a:rPr>
              <a:t>u</a:t>
            </a:r>
            <a:r>
              <a:rPr lang="en-US" sz="2800" dirty="0">
                <a:latin typeface="Arial"/>
                <a:cs typeface="Arial"/>
              </a:rPr>
              <a:t>by</a:t>
            </a:r>
            <a:endParaRPr lang="en-US" sz="900" dirty="0"/>
          </a:p>
          <a:p>
            <a:pPr marL="12700">
              <a:lnSpc>
                <a:spcPct val="100000"/>
              </a:lnSpc>
            </a:pPr>
            <a:r>
              <a:rPr lang="en-US" sz="2800" dirty="0">
                <a:latin typeface="Arial"/>
                <a:cs typeface="Arial"/>
              </a:rPr>
              <a:t>I</a:t>
            </a:r>
            <a:r>
              <a:rPr lang="en-US" sz="2800" spc="-15" dirty="0">
                <a:latin typeface="Arial"/>
                <a:cs typeface="Arial"/>
              </a:rPr>
              <a:t>n</a:t>
            </a:r>
            <a:r>
              <a:rPr lang="en-US" sz="2800" dirty="0">
                <a:latin typeface="Arial"/>
                <a:cs typeface="Arial"/>
              </a:rPr>
              <a:t>te</a:t>
            </a:r>
            <a:r>
              <a:rPr lang="en-US" sz="2800" spc="-15" dirty="0">
                <a:latin typeface="Arial"/>
                <a:cs typeface="Arial"/>
              </a:rPr>
              <a:t>g</a:t>
            </a:r>
            <a:r>
              <a:rPr lang="en-US" sz="2800" dirty="0">
                <a:latin typeface="Arial"/>
                <a:cs typeface="Arial"/>
              </a:rPr>
              <a:t>rat</a:t>
            </a:r>
            <a:r>
              <a:rPr lang="en-US" sz="2800" spc="-15" dirty="0">
                <a:latin typeface="Arial"/>
                <a:cs typeface="Arial"/>
              </a:rPr>
              <a:t>e</a:t>
            </a:r>
            <a:r>
              <a:rPr lang="en-US" sz="2800" dirty="0">
                <a:latin typeface="Arial"/>
                <a:cs typeface="Arial"/>
              </a:rPr>
              <a:t>d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-65" dirty="0">
                <a:latin typeface="Arial"/>
                <a:cs typeface="Arial"/>
              </a:rPr>
              <a:t>W</a:t>
            </a:r>
            <a:r>
              <a:rPr lang="en-US" sz="2800" dirty="0">
                <a:latin typeface="Arial"/>
                <a:cs typeface="Arial"/>
              </a:rPr>
              <a:t>eb</a:t>
            </a:r>
            <a:r>
              <a:rPr lang="en-US" sz="2800" spc="-15" dirty="0">
                <a:latin typeface="Arial"/>
                <a:cs typeface="Arial"/>
              </a:rPr>
              <a:t> </a:t>
            </a:r>
            <a:r>
              <a:rPr lang="en-US" sz="2800" spc="5" dirty="0">
                <a:latin typeface="Arial"/>
                <a:cs typeface="Arial"/>
              </a:rPr>
              <a:t>s</a:t>
            </a:r>
            <a:r>
              <a:rPr lang="en-US" sz="2800" spc="-10" dirty="0">
                <a:latin typeface="Arial"/>
                <a:cs typeface="Arial"/>
              </a:rPr>
              <a:t>e</a:t>
            </a:r>
            <a:r>
              <a:rPr lang="en-US" sz="2800" dirty="0">
                <a:latin typeface="Arial"/>
                <a:cs typeface="Arial"/>
              </a:rPr>
              <a:t>r</a:t>
            </a:r>
            <a:r>
              <a:rPr lang="en-US" sz="2800" spc="5" dirty="0">
                <a:latin typeface="Arial"/>
                <a:cs typeface="Arial"/>
              </a:rPr>
              <a:t>v</a:t>
            </a:r>
            <a:r>
              <a:rPr lang="en-US" sz="2800" dirty="0">
                <a:latin typeface="Arial"/>
                <a:cs typeface="Arial"/>
              </a:rPr>
              <a:t>er</a:t>
            </a:r>
          </a:p>
          <a:p>
            <a:pPr marL="12700" marR="697865">
              <a:lnSpc>
                <a:spcPts val="5010"/>
              </a:lnSpc>
              <a:spcBef>
                <a:spcPts val="350"/>
              </a:spcBef>
            </a:pPr>
            <a:r>
              <a:rPr lang="en-US" sz="2800" spc="5" dirty="0">
                <a:latin typeface="Arial"/>
                <a:cs typeface="Arial"/>
              </a:rPr>
              <a:t>D</a:t>
            </a:r>
            <a:r>
              <a:rPr lang="en-US" sz="2800" spc="-10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n't</a:t>
            </a:r>
            <a:r>
              <a:rPr lang="en-US" sz="2800" spc="-10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Rep</a:t>
            </a:r>
            <a:r>
              <a:rPr lang="en-US" sz="2800" spc="-15" dirty="0">
                <a:latin typeface="Arial"/>
                <a:cs typeface="Arial"/>
              </a:rPr>
              <a:t>e</a:t>
            </a:r>
            <a:r>
              <a:rPr lang="en-US" sz="2800" dirty="0">
                <a:latin typeface="Arial"/>
                <a:cs typeface="Arial"/>
              </a:rPr>
              <a:t>at</a:t>
            </a:r>
            <a:r>
              <a:rPr lang="en-US" sz="2800" spc="-70" dirty="0">
                <a:latin typeface="Arial"/>
                <a:cs typeface="Arial"/>
              </a:rPr>
              <a:t> </a:t>
            </a:r>
            <a:r>
              <a:rPr lang="en-US" sz="2800" spc="-295" dirty="0">
                <a:latin typeface="Arial"/>
                <a:cs typeface="Arial"/>
              </a:rPr>
              <a:t>Y</a:t>
            </a:r>
            <a:r>
              <a:rPr lang="en-US" sz="2800" spc="-10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ur</a:t>
            </a:r>
            <a:r>
              <a:rPr lang="en-US" sz="2800" spc="5" dirty="0">
                <a:latin typeface="Arial"/>
                <a:cs typeface="Arial"/>
              </a:rPr>
              <a:t>s</a:t>
            </a:r>
            <a:r>
              <a:rPr lang="en-US" sz="2800" spc="-10" dirty="0">
                <a:latin typeface="Arial"/>
                <a:cs typeface="Arial"/>
              </a:rPr>
              <a:t>e</a:t>
            </a:r>
            <a:r>
              <a:rPr lang="en-US" sz="2800" dirty="0">
                <a:latin typeface="Arial"/>
                <a:cs typeface="Arial"/>
              </a:rPr>
              <a:t>lf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(</a:t>
            </a:r>
            <a:r>
              <a:rPr lang="en-US" sz="2800" spc="5" dirty="0">
                <a:latin typeface="Arial"/>
                <a:cs typeface="Arial"/>
              </a:rPr>
              <a:t>D</a:t>
            </a:r>
            <a:r>
              <a:rPr lang="en-US" sz="2800" spc="-55" dirty="0">
                <a:latin typeface="Arial"/>
                <a:cs typeface="Arial"/>
              </a:rPr>
              <a:t>R</a:t>
            </a:r>
            <a:r>
              <a:rPr lang="en-US" sz="2800" dirty="0">
                <a:latin typeface="Arial"/>
                <a:cs typeface="Arial"/>
              </a:rPr>
              <a:t>Y)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-10" dirty="0">
                <a:latin typeface="Arial"/>
                <a:cs typeface="Arial"/>
              </a:rPr>
              <a:t>p</a:t>
            </a:r>
            <a:r>
              <a:rPr lang="en-US" sz="2800" dirty="0">
                <a:latin typeface="Arial"/>
                <a:cs typeface="Arial"/>
              </a:rPr>
              <a:t>hil</a:t>
            </a:r>
            <a:r>
              <a:rPr lang="en-US" sz="2800" spc="-15" dirty="0">
                <a:latin typeface="Arial"/>
                <a:cs typeface="Arial"/>
              </a:rPr>
              <a:t>o</a:t>
            </a:r>
            <a:r>
              <a:rPr lang="en-US" sz="2800" spc="5" dirty="0">
                <a:latin typeface="Arial"/>
                <a:cs typeface="Arial"/>
              </a:rPr>
              <a:t>s</a:t>
            </a:r>
            <a:r>
              <a:rPr lang="en-US" sz="2800" dirty="0">
                <a:latin typeface="Arial"/>
                <a:cs typeface="Arial"/>
              </a:rPr>
              <a:t>o</a:t>
            </a:r>
            <a:r>
              <a:rPr lang="en-US" sz="2800" spc="-15" dirty="0">
                <a:latin typeface="Arial"/>
                <a:cs typeface="Arial"/>
              </a:rPr>
              <a:t>p</a:t>
            </a:r>
            <a:r>
              <a:rPr lang="en-US" sz="2800" dirty="0">
                <a:latin typeface="Arial"/>
                <a:cs typeface="Arial"/>
              </a:rPr>
              <a:t>hy: </a:t>
            </a:r>
            <a:r>
              <a:rPr lang="en-US" sz="1900" dirty="0"/>
              <a:t>In software engineering, don't repeat yourself is a principle of software development aimed at reducing repetition of software patterns, replacing it with abstractions or using data normalization to avoid redundancy.</a:t>
            </a:r>
            <a:endParaRPr lang="en-US" sz="1900" dirty="0">
              <a:latin typeface="Arial"/>
              <a:cs typeface="Arial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 err="1"/>
              <a:t>ReSTful</a:t>
            </a:r>
            <a:r>
              <a:rPr lang="en-US" dirty="0"/>
              <a:t> out of the box</a:t>
            </a:r>
          </a:p>
          <a:p>
            <a:pPr lvl="1"/>
            <a:r>
              <a:rPr lang="en-US" dirty="0"/>
              <a:t>Scaffolding code makes CRUD trivial</a:t>
            </a:r>
          </a:p>
          <a:p>
            <a:pPr lvl="1"/>
            <a:r>
              <a:rPr lang="en-US" dirty="0"/>
              <a:t>Database migrations good at controlling schema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Opinionated</a:t>
            </a:r>
          </a:p>
          <a:p>
            <a:pPr lvl="1"/>
            <a:r>
              <a:rPr lang="en-US" dirty="0"/>
              <a:t>Harder to adapt to non-CRUD features</a:t>
            </a:r>
          </a:p>
          <a:p>
            <a:pPr lvl="1"/>
            <a:r>
              <a:rPr lang="en-US" dirty="0"/>
              <a:t>Steep learning curve for more complex operations</a:t>
            </a: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758128" y="270933"/>
            <a:ext cx="8868843" cy="147312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ctr" defTabSz="1007943" rtl="0" eaLnBrk="1" latinLnBrk="0" hangingPunct="1">
              <a:spcBef>
                <a:spcPct val="0"/>
              </a:spcBef>
              <a:buNone/>
              <a:defRPr sz="51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latin typeface="Arial"/>
                <a:cs typeface="Arial"/>
              </a:rPr>
              <a:t>R</a:t>
            </a:r>
            <a:r>
              <a:rPr lang="en-US" sz="4400" spc="-10">
                <a:latin typeface="Arial"/>
                <a:cs typeface="Arial"/>
              </a:rPr>
              <a:t>u</a:t>
            </a:r>
            <a:r>
              <a:rPr lang="en-US" sz="4400">
                <a:latin typeface="Arial"/>
                <a:cs typeface="Arial"/>
              </a:rPr>
              <a:t>by</a:t>
            </a:r>
            <a:r>
              <a:rPr lang="en-US" sz="4400" spc="10">
                <a:latin typeface="Arial"/>
                <a:cs typeface="Arial"/>
              </a:rPr>
              <a:t> </a:t>
            </a:r>
            <a:r>
              <a:rPr lang="en-US" sz="4400" spc="-5">
                <a:latin typeface="Arial"/>
                <a:cs typeface="Arial"/>
              </a:rPr>
              <a:t>o</a:t>
            </a:r>
            <a:r>
              <a:rPr lang="en-US" sz="4400">
                <a:latin typeface="Arial"/>
                <a:cs typeface="Arial"/>
              </a:rPr>
              <a:t>n</a:t>
            </a:r>
            <a:r>
              <a:rPr lang="en-US" sz="4400" spc="5">
                <a:latin typeface="Arial"/>
                <a:cs typeface="Arial"/>
              </a:rPr>
              <a:t> </a:t>
            </a:r>
            <a:r>
              <a:rPr lang="en-US" sz="4400">
                <a:latin typeface="Arial"/>
                <a:cs typeface="Arial"/>
              </a:rPr>
              <a:t>R</a:t>
            </a:r>
            <a:r>
              <a:rPr lang="en-US" sz="4400" spc="-10">
                <a:latin typeface="Arial"/>
                <a:cs typeface="Arial"/>
              </a:rPr>
              <a:t>a</a:t>
            </a:r>
            <a:r>
              <a:rPr lang="en-US" sz="4400" spc="5">
                <a:latin typeface="Arial"/>
                <a:cs typeface="Arial"/>
              </a:rPr>
              <a:t>i</a:t>
            </a:r>
            <a:r>
              <a:rPr lang="en-US" sz="4400">
                <a:latin typeface="Arial"/>
                <a:cs typeface="Arial"/>
              </a:rPr>
              <a:t>ls</a:t>
            </a:r>
            <a:br>
              <a:rPr lang="en-US" sz="4400">
                <a:latin typeface="Arial"/>
                <a:cs typeface="Arial"/>
              </a:rPr>
            </a:br>
            <a:r>
              <a:rPr lang="en-US" sz="2400">
                <a:latin typeface="Arial"/>
                <a:cs typeface="Arial"/>
                <a:hlinkClick r:id="rId2"/>
              </a:rPr>
              <a:t>http://rubyonrails.org/</a:t>
            </a:r>
            <a:endParaRPr lang="en-US"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Node.js</a:t>
            </a:r>
            <a:br>
              <a:rPr lang="en-US" dirty="0"/>
            </a:br>
            <a:r>
              <a:rPr lang="en-US" sz="2000" dirty="0">
                <a:hlinkClick r:id="rId2"/>
              </a:rPr>
              <a:t>http://</a:t>
            </a:r>
            <a:r>
              <a:rPr lang="en-US" sz="2000" dirty="0" err="1">
                <a:hlinkClick r:id="rId2"/>
              </a:rPr>
              <a:t>nodejs.org</a:t>
            </a:r>
            <a:r>
              <a:rPr lang="en-US" sz="2000" dirty="0">
                <a:hlinkClick r:id="rId2"/>
              </a:rPr>
              <a:t>/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on the server – What?!?</a:t>
            </a:r>
          </a:p>
          <a:p>
            <a:r>
              <a:rPr lang="en-US" sz="1600" b="1" dirty="0"/>
              <a:t>Node.js</a:t>
            </a:r>
            <a:r>
              <a:rPr lang="en-US" sz="1600" dirty="0"/>
              <a:t> is an </a:t>
            </a:r>
            <a:r>
              <a:rPr lang="en-US" sz="1600" dirty="0">
                <a:hlinkClick r:id="rId3" tooltip="Open-source software"/>
              </a:rPr>
              <a:t>open-source</a:t>
            </a:r>
            <a:r>
              <a:rPr lang="en-US" sz="1600" dirty="0"/>
              <a:t>, </a:t>
            </a:r>
            <a:r>
              <a:rPr lang="en-US" sz="1600" dirty="0">
                <a:hlinkClick r:id="rId4" tooltip="Cross-platform"/>
              </a:rPr>
              <a:t>cross-platform</a:t>
            </a:r>
            <a:r>
              <a:rPr lang="en-US" sz="1600" dirty="0"/>
              <a:t> </a:t>
            </a:r>
            <a:r>
              <a:rPr lang="en-US" sz="1600" dirty="0">
                <a:hlinkClick r:id="rId5" tooltip="JavaScript"/>
              </a:rPr>
              <a:t>JavaScript</a:t>
            </a:r>
            <a:r>
              <a:rPr lang="en-US" sz="1600" dirty="0"/>
              <a:t> </a:t>
            </a:r>
            <a:r>
              <a:rPr lang="en-US" sz="1600" dirty="0">
                <a:hlinkClick r:id="rId6" tooltip="Runtime system"/>
              </a:rPr>
              <a:t>run-time environment</a:t>
            </a:r>
            <a:r>
              <a:rPr lang="en-US" sz="1600" dirty="0"/>
              <a:t> that executes JavaScript code outside of a browser. Typically, JavaScript is used primarily for </a:t>
            </a:r>
            <a:r>
              <a:rPr lang="en-US" sz="1600" dirty="0">
                <a:hlinkClick r:id="rId7" tooltip="Client-side scripting"/>
              </a:rPr>
              <a:t>client-side scripting</a:t>
            </a:r>
            <a:r>
              <a:rPr lang="en-US" sz="1600" dirty="0"/>
              <a:t>, in which scripts written in JavaScript are embedded in a webpage's HTML and run client-side by a JavaScript engine in the user's web browser.</a:t>
            </a:r>
          </a:p>
          <a:p>
            <a:r>
              <a:rPr lang="en-US" dirty="0"/>
              <a:t>Facilitates an alternative to PHP or a </a:t>
            </a:r>
            <a:r>
              <a:rPr lang="en-US" dirty="0" err="1"/>
              <a:t>mashup</a:t>
            </a:r>
            <a:r>
              <a:rPr lang="en-US" dirty="0"/>
              <a:t> of both : Middle-tier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D5C1C-E209-8B49-8A86-B82824E3DA7E}"/>
              </a:ext>
            </a:extLst>
          </p:cNvPr>
          <p:cNvSpPr txBox="1"/>
          <p:nvPr/>
        </p:nvSpPr>
        <p:spPr>
          <a:xfrm>
            <a:off x="1547446" y="7080738"/>
            <a:ext cx="4169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/wiki/Node.js</a:t>
            </a:r>
          </a:p>
        </p:txBody>
      </p:sp>
      <p:pic>
        <p:nvPicPr>
          <p:cNvPr id="6" name="Picture 5" descr="A picture containing clipart&#13;&#10;&#13;&#10;Description automatically generated">
            <a:extLst>
              <a:ext uri="{FF2B5EF4-FFF2-40B4-BE49-F238E27FC236}">
                <a16:creationId xmlns:a16="http://schemas.microsoft.com/office/drawing/2014/main" id="{FB17567B-E50E-5142-80C7-F18B79484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0" y="4845050"/>
            <a:ext cx="2748838" cy="157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75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05728" y="6641394"/>
            <a:ext cx="88688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https://www.google.com/trends/explore?q=%22ruby%20on%20rails%22,%2Fm%2F0bbxf89&amp;hl=en-US</a:t>
            </a:r>
            <a:endParaRPr lang="en-US" dirty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25508"/>
            <a:ext cx="8016365" cy="6275388"/>
          </a:xfrm>
        </p:spPr>
      </p:pic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Django (web framework)</a:t>
            </a:r>
            <a:br>
              <a:rPr lang="en-US" dirty="0"/>
            </a:br>
            <a:r>
              <a:rPr lang="en-US" sz="2000" dirty="0">
                <a:hlinkClick r:id="rId2"/>
              </a:rPr>
              <a:t>https://www.djangoproject.com/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based framework</a:t>
            </a:r>
          </a:p>
          <a:p>
            <a:r>
              <a:rPr lang="en-US" dirty="0" err="1"/>
              <a:t>Javascript</a:t>
            </a:r>
            <a:r>
              <a:rPr lang="en-US" dirty="0"/>
              <a:t> on front-end talks to Python on back-end</a:t>
            </a:r>
          </a:p>
          <a:p>
            <a:r>
              <a:rPr lang="en-US" dirty="0"/>
              <a:t>DRY like Ruby</a:t>
            </a:r>
          </a:p>
          <a:p>
            <a:r>
              <a:rPr lang="en-US" dirty="0"/>
              <a:t>Django's primary goal is to ease the creation of complex, database-driven websites. The framework emphasizes </a:t>
            </a:r>
            <a:r>
              <a:rPr lang="en-US" dirty="0">
                <a:hlinkClick r:id="rId3" tooltip="Reusability"/>
              </a:rPr>
              <a:t>reusability</a:t>
            </a:r>
            <a:r>
              <a:rPr lang="en-US" dirty="0"/>
              <a:t> and "pluggability" of components, less code, low coupling, rapid development, and the principle of </a:t>
            </a:r>
            <a:r>
              <a:rPr lang="en-US" dirty="0">
                <a:hlinkClick r:id="rId4" tooltip="Don't repeat yourself"/>
              </a:rPr>
              <a:t>don't repeat yourself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3ED24F-B882-574B-B87F-7FC7069FBAD2}"/>
              </a:ext>
            </a:extLst>
          </p:cNvPr>
          <p:cNvSpPr txBox="1"/>
          <p:nvPr/>
        </p:nvSpPr>
        <p:spPr>
          <a:xfrm>
            <a:off x="1617785" y="7022123"/>
            <a:ext cx="609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/wiki/Django_(</a:t>
            </a:r>
            <a:r>
              <a:rPr lang="en-US" dirty="0" err="1"/>
              <a:t>web_framework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06427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TWS 2110 &amp; CSCI 4961 - Web Systems I - Fall 2013 - Pres [nn] - Week [ww] Class [cc] - [topic]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ITWS 2110 &amp; CSCI 4961 - Web Systems I - Fall 2013 - Pres [nn] - Week [ww] Class [cc] - [topic].thmx</Template>
  <TotalTime>1223</TotalTime>
  <Words>1535</Words>
  <Application>Microsoft Macintosh PowerPoint</Application>
  <PresentationFormat>Custom</PresentationFormat>
  <Paragraphs>269</Paragraphs>
  <Slides>45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News Gothic MT</vt:lpstr>
      <vt:lpstr>Wingdings 2</vt:lpstr>
      <vt:lpstr>ITWS 2110 &amp; CSCI 4961 - Web Systems I - Fall 2013 - Pres [nn] - Week [ww] Class [cc] - [topic]</vt:lpstr>
      <vt:lpstr>Web Technologies</vt:lpstr>
      <vt:lpstr>&lt;header&gt;</vt:lpstr>
      <vt:lpstr>Languages &amp; Frameworks</vt:lpstr>
      <vt:lpstr>PowerPoint Presentation</vt:lpstr>
      <vt:lpstr>Ruby on Rails http://rubyonrails.org/</vt:lpstr>
      <vt:lpstr>PowerPoint Presentation</vt:lpstr>
      <vt:lpstr>Node.js http://nodejs.org/</vt:lpstr>
      <vt:lpstr>PowerPoint Presentation</vt:lpstr>
      <vt:lpstr>Django (web framework) https://www.djangoproject.com/</vt:lpstr>
      <vt:lpstr>PowerPoint Presentation</vt:lpstr>
      <vt:lpstr>Java</vt:lpstr>
      <vt:lpstr>Struts http://struts.apache.org/</vt:lpstr>
      <vt:lpstr>Apache Struts 2</vt:lpstr>
      <vt:lpstr>Struts http://struts.apache.org/</vt:lpstr>
      <vt:lpstr>Spring MVC http://spring.io/</vt:lpstr>
      <vt:lpstr>Spring MVC http://spring.io/</vt:lpstr>
      <vt:lpstr>ASP.NET</vt:lpstr>
      <vt:lpstr>ASP.NET</vt:lpstr>
      <vt:lpstr>PowerPoint Presentation</vt:lpstr>
      <vt:lpstr>Database Systems</vt:lpstr>
      <vt:lpstr>Database Systems</vt:lpstr>
      <vt:lpstr>Other Relational Databases</vt:lpstr>
      <vt:lpstr>&lt;aside&gt;  ACID</vt:lpstr>
      <vt:lpstr>NoSQL Databases</vt:lpstr>
      <vt:lpstr>Object Oriented Databases</vt:lpstr>
      <vt:lpstr>Object Oriented Databases</vt:lpstr>
      <vt:lpstr>Document-oriented Databases aka semi-structured data</vt:lpstr>
      <vt:lpstr>Decisions, Decisions</vt:lpstr>
      <vt:lpstr> Ex: Content Management</vt:lpstr>
      <vt:lpstr>Web Content Management</vt:lpstr>
      <vt:lpstr>WordPress</vt:lpstr>
      <vt:lpstr>WordPress site architecture</vt:lpstr>
      <vt:lpstr>Strengths</vt:lpstr>
      <vt:lpstr>Weaknesses</vt:lpstr>
      <vt:lpstr>Drupal</vt:lpstr>
      <vt:lpstr>Drupal Architecture</vt:lpstr>
      <vt:lpstr>Drupal Strengths</vt:lpstr>
      <vt:lpstr>Drupal Weaknesses</vt:lpstr>
      <vt:lpstr>Which to Choose?</vt:lpstr>
      <vt:lpstr>Build or Buy</vt:lpstr>
      <vt:lpstr>Build or Buy</vt:lpstr>
      <vt:lpstr>Which to choose?</vt:lpstr>
      <vt:lpstr>Which to choose?</vt:lpstr>
      <vt:lpstr>&lt;footer&gt;</vt:lpstr>
      <vt:lpstr>&lt;/class&gt; &lt;/lectures&gt;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Munasinghe, Thilanka</cp:lastModifiedBy>
  <cp:revision>128</cp:revision>
  <dcterms:created xsi:type="dcterms:W3CDTF">2013-10-04T12:04:48Z</dcterms:created>
  <dcterms:modified xsi:type="dcterms:W3CDTF">2018-12-07T15:40:34Z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2012-04-27T00:00:00Z</vt:filetime>
  </property>
  <property fmtid="{D5CDD505-2E9C-101B-9397-08002B2CF9AE}" pid="3" name="LastSaved">
    <vt:filetime>2013-10-04T00:00:00Z</vt:filetime>
  </property>
</Properties>
</file>